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46"/>
  </p:notesMasterIdLst>
  <p:sldIdLst>
    <p:sldId id="256" r:id="rId2"/>
    <p:sldId id="276" r:id="rId3"/>
    <p:sldId id="347" r:id="rId4"/>
    <p:sldId id="346" r:id="rId5"/>
    <p:sldId id="279" r:id="rId6"/>
    <p:sldId id="285" r:id="rId7"/>
    <p:sldId id="258" r:id="rId8"/>
    <p:sldId id="348" r:id="rId9"/>
    <p:sldId id="282" r:id="rId10"/>
    <p:sldId id="280" r:id="rId11"/>
    <p:sldId id="281" r:id="rId12"/>
    <p:sldId id="283" r:id="rId13"/>
    <p:sldId id="295" r:id="rId14"/>
    <p:sldId id="331" r:id="rId15"/>
    <p:sldId id="262" r:id="rId16"/>
    <p:sldId id="334" r:id="rId17"/>
    <p:sldId id="354" r:id="rId18"/>
    <p:sldId id="336" r:id="rId19"/>
    <p:sldId id="356" r:id="rId20"/>
    <p:sldId id="357" r:id="rId21"/>
    <p:sldId id="358" r:id="rId22"/>
    <p:sldId id="359" r:id="rId23"/>
    <p:sldId id="344" r:id="rId24"/>
    <p:sldId id="287" r:id="rId25"/>
    <p:sldId id="337" r:id="rId26"/>
    <p:sldId id="338" r:id="rId27"/>
    <p:sldId id="351" r:id="rId28"/>
    <p:sldId id="261" r:id="rId29"/>
    <p:sldId id="339" r:id="rId30"/>
    <p:sldId id="352" r:id="rId31"/>
    <p:sldId id="340" r:id="rId32"/>
    <p:sldId id="273" r:id="rId33"/>
    <p:sldId id="294" r:id="rId34"/>
    <p:sldId id="296" r:id="rId35"/>
    <p:sldId id="332" r:id="rId36"/>
    <p:sldId id="289" r:id="rId37"/>
    <p:sldId id="290" r:id="rId38"/>
    <p:sldId id="341" r:id="rId39"/>
    <p:sldId id="291" r:id="rId40"/>
    <p:sldId id="297" r:id="rId41"/>
    <p:sldId id="355" r:id="rId42"/>
    <p:sldId id="292" r:id="rId43"/>
    <p:sldId id="298" r:id="rId44"/>
    <p:sldId id="350" r:id="rId4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580" autoAdjust="0"/>
  </p:normalViewPr>
  <p:slideViewPr>
    <p:cSldViewPr>
      <p:cViewPr varScale="1">
        <p:scale>
          <a:sx n="70" d="100"/>
          <a:sy n="70" d="100"/>
        </p:scale>
        <p:origin x="1171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4CF11DF-AB17-4869-963D-60594C0DBA1B}" type="datetimeFigureOut">
              <a:rPr lang="ru-RU"/>
              <a:pPr>
                <a:defRPr/>
              </a:pPr>
              <a:t>04.12.2024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A48B269-AE38-42BD-B480-F9BABEDC89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4077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pPr>
              <a:defRPr/>
            </a:pPr>
            <a:fld id="{FD8A4918-7D01-46AC-910F-E4251C0B6F04}" type="datetimeFigureOut">
              <a:rPr lang="ru-RU" smtClean="0"/>
              <a:pPr>
                <a:defRPr/>
              </a:pPr>
              <a:t>04.12.2024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8DC2A260-A200-4E00-87D6-4DFD2D62D0E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A74378-CFCB-4E61-9DD7-65CAFF13BDEA}" type="datetimeFigureOut">
              <a:rPr lang="ru-RU" smtClean="0"/>
              <a:pPr>
                <a:defRPr/>
              </a:pPr>
              <a:t>04.12.2024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D024ED-D430-4839-B89D-BDE291CC7BB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4767A5-A880-42F4-8700-B5A9C4F9131B}" type="datetimeFigureOut">
              <a:rPr lang="ru-RU" smtClean="0"/>
              <a:pPr>
                <a:defRPr/>
              </a:pPr>
              <a:t>04.12.2024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F26B1-4E46-4B44-A9C8-5FA2EFAACC0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540A6A-BF7D-49F7-B8FE-60514FED03AC}" type="datetimeFigureOut">
              <a:rPr lang="ru-RU" smtClean="0"/>
              <a:pPr>
                <a:defRPr/>
              </a:pPr>
              <a:t>04.12.2024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BBF072-19A7-4A40-9DF8-2FEC00C4100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pPr>
              <a:defRPr/>
            </a:pPr>
            <a:fld id="{2F143217-A2B9-4D83-9E78-52F7B38FAC51}" type="datetimeFigureOut">
              <a:rPr lang="ru-RU" smtClean="0"/>
              <a:pPr>
                <a:defRPr/>
              </a:pPr>
              <a:t>04.12.2024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79C78C93-3639-4378-903F-4A8CD120D4B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pPr>
              <a:defRPr/>
            </a:pPr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EE1946-720D-4F51-8240-90B9CF411113}" type="datetimeFigureOut">
              <a:rPr lang="ru-RU" smtClean="0"/>
              <a:pPr>
                <a:defRPr/>
              </a:pPr>
              <a:t>04.12.2024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pPr>
              <a:defRPr/>
            </a:pPr>
            <a:fld id="{89CCBAA8-4E92-4423-9B6D-DF66BD17D90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E8535B-F6FF-4D15-8EDE-24C7E1EFEEEA}" type="datetimeFigureOut">
              <a:rPr lang="ru-RU" smtClean="0"/>
              <a:pPr>
                <a:defRPr/>
              </a:pPr>
              <a:t>04.12.2024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pPr>
              <a:defRPr/>
            </a:pPr>
            <a:fld id="{A09AC728-6111-4D68-B998-1B7C7D7CB7B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614B73-D4EE-4698-81EA-E0CB4EABD450}" type="datetimeFigureOut">
              <a:rPr lang="ru-RU" smtClean="0"/>
              <a:pPr>
                <a:defRPr/>
              </a:pPr>
              <a:t>04.12.2024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1468F6-AD56-4F64-AFB3-DE90D536DE8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F0DD92-4809-4539-92A8-B0F8336875D6}" type="datetimeFigureOut">
              <a:rPr lang="ru-RU" smtClean="0"/>
              <a:pPr>
                <a:defRPr/>
              </a:pPr>
              <a:t>04.12.2024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6EB02-4BAD-4638-8EED-8CD334688DB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pPr>
              <a:defRPr/>
            </a:pPr>
            <a:fld id="{F1F0E6A9-F007-4AFE-8C19-60C8453A6E6B}" type="datetimeFigureOut">
              <a:rPr lang="ru-RU" smtClean="0"/>
              <a:pPr>
                <a:defRPr/>
              </a:pPr>
              <a:t>04.12.2024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4214EE4E-F0F3-4991-B495-85118B5977A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pPr>
              <a:defRPr/>
            </a:pPr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pPr>
              <a:defRPr/>
            </a:pPr>
            <a:fld id="{F10D4BBF-E21E-42A9-93BE-E306DBE6BA7A}" type="datetimeFigureOut">
              <a:rPr lang="ru-RU" smtClean="0"/>
              <a:pPr>
                <a:defRPr/>
              </a:pPr>
              <a:t>04.12.2024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DCA6AF48-9D16-4D76-915C-55C4C88C9E7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fld id="{0ABC9FF7-C27E-4B89-B708-0A405247C8C2}" type="datetimeFigureOut">
              <a:rPr lang="ru-RU" smtClean="0"/>
              <a:pPr>
                <a:defRPr/>
              </a:pPr>
              <a:t>04.12.2024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E71DE80B-7656-42DC-B2C1-813F9F750C0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rugenerations.su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uzminaelena.ru/" TargetMode="External"/><Relationship Id="rId2" Type="http://schemas.openxmlformats.org/officeDocument/2006/relationships/hyperlink" Target="mailto:nkas@yandex.r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КАК договориться  с подростком? </a:t>
            </a:r>
          </a:p>
        </p:txBody>
      </p:sp>
      <p:sp>
        <p:nvSpPr>
          <p:cNvPr id="6147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133600" y="2708920"/>
            <a:ext cx="6560234" cy="1752600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Дипломатический полигон</a:t>
            </a:r>
          </a:p>
        </p:txBody>
      </p:sp>
      <p:pic>
        <p:nvPicPr>
          <p:cNvPr id="6148" name="Рисунок 5" descr="75-2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6113"/>
            <a:ext cx="2628900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156176" y="4797152"/>
            <a:ext cx="2520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/>
              <a:t>Наталья </a:t>
            </a:r>
            <a:r>
              <a:rPr lang="ru-RU" sz="2000" b="1" dirty="0" err="1"/>
              <a:t>Касицина</a:t>
            </a:r>
            <a:endParaRPr lang="ru-RU" sz="2000" b="1" dirty="0"/>
          </a:p>
          <a:p>
            <a:pPr algn="r"/>
            <a:r>
              <a:rPr lang="ru-RU" sz="2000" b="1" dirty="0"/>
              <a:t>Артур </a:t>
            </a:r>
            <a:r>
              <a:rPr lang="ru-RU" sz="2000" b="1" dirty="0" err="1"/>
              <a:t>Шихов</a:t>
            </a:r>
            <a:endParaRPr lang="ru-RU" sz="20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876077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dirty="0" err="1"/>
              <a:t>Обязаности</a:t>
            </a:r>
            <a:r>
              <a:rPr lang="ru-RU" dirty="0"/>
              <a:t> дошкольника</a:t>
            </a:r>
          </a:p>
        </p:txBody>
      </p:sp>
      <p:pic>
        <p:nvPicPr>
          <p:cNvPr id="6" name="Содержимое 5" descr="Оязанности младшего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556792"/>
            <a:ext cx="8208912" cy="4464496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876077"/>
          </a:xfrm>
        </p:spPr>
        <p:txBody>
          <a:bodyPr/>
          <a:lstStyle/>
          <a:p>
            <a:r>
              <a:rPr lang="ru-RU" dirty="0"/>
              <a:t>Обязанности школьника</a:t>
            </a:r>
          </a:p>
        </p:txBody>
      </p:sp>
      <p:pic>
        <p:nvPicPr>
          <p:cNvPr id="6" name="Содержимое 5" descr="Оязанности старшего 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772816"/>
            <a:ext cx="8424936" cy="4308965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876077"/>
          </a:xfrm>
        </p:spPr>
        <p:txBody>
          <a:bodyPr/>
          <a:lstStyle/>
          <a:p>
            <a:r>
              <a:rPr lang="ru-RU" dirty="0"/>
              <a:t>Обязанности подростка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409749"/>
            <a:ext cx="8219256" cy="4971579"/>
          </a:xfrm>
        </p:spPr>
        <p:txBody>
          <a:bodyPr/>
          <a:lstStyle/>
          <a:p>
            <a:r>
              <a:rPr lang="ru-RU" dirty="0"/>
              <a:t>Учеба без прогулов и задолженностей</a:t>
            </a:r>
          </a:p>
          <a:p>
            <a:r>
              <a:rPr lang="ru-RU" dirty="0"/>
              <a:t>Уборка квартиры</a:t>
            </a:r>
          </a:p>
          <a:p>
            <a:r>
              <a:rPr lang="ru-RU" dirty="0"/>
              <a:t>Закупка продуктов</a:t>
            </a:r>
          </a:p>
          <a:p>
            <a:r>
              <a:rPr lang="ru-RU" dirty="0"/>
              <a:t>Приготовление завтрака</a:t>
            </a:r>
          </a:p>
          <a:p>
            <a:r>
              <a:rPr lang="ru-RU" dirty="0"/>
              <a:t>Прогулка с собакой</a:t>
            </a:r>
          </a:p>
          <a:p>
            <a:r>
              <a:rPr lang="ru-RU" dirty="0"/>
              <a:t>Уложить спать брата</a:t>
            </a:r>
          </a:p>
          <a:p>
            <a:r>
              <a:rPr lang="ru-RU" dirty="0"/>
              <a:t>Помощь бабушке на даче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6" name="Рисунок 5" descr="машин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4293096"/>
            <a:ext cx="2952328" cy="1916832"/>
          </a:xfrm>
          <a:prstGeom prst="rect">
            <a:avLst/>
          </a:prstGeom>
        </p:spPr>
      </p:pic>
      <p:pic>
        <p:nvPicPr>
          <p:cNvPr id="7" name="Рисунок 6" descr="Посуд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5013176"/>
            <a:ext cx="1728192" cy="1531620"/>
          </a:xfrm>
          <a:prstGeom prst="rect">
            <a:avLst/>
          </a:prstGeom>
        </p:spPr>
      </p:pic>
      <p:pic>
        <p:nvPicPr>
          <p:cNvPr id="8" name="Рисунок 7" descr="газон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2204864"/>
            <a:ext cx="2880320" cy="192021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Переговоры как выход на новый уровень отношений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«Показатель взрослости человека – способность вести переговоры»</a:t>
            </a:r>
          </a:p>
          <a:p>
            <a:pPr algn="r">
              <a:buNone/>
            </a:pPr>
            <a:r>
              <a:rPr lang="ru-RU" dirty="0"/>
              <a:t>А.  Кондратович</a:t>
            </a:r>
          </a:p>
        </p:txBody>
      </p:sp>
      <p:pic>
        <p:nvPicPr>
          <p:cNvPr id="4" name="Рисунок 3" descr="переговор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924944"/>
            <a:ext cx="4752528" cy="333386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7456" y="320040"/>
            <a:ext cx="7239000" cy="804704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u="sng" dirty="0">
                <a:solidFill>
                  <a:srgbClr val="FFFF00"/>
                </a:solidFill>
              </a:rPr>
              <a:t>2. Тонкости  дипломатии</a:t>
            </a: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 descr="Раздел Франкской импери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556792"/>
            <a:ext cx="4430597" cy="3888432"/>
          </a:xfrm>
          <a:prstGeom prst="rect">
            <a:avLst/>
          </a:prstGeom>
        </p:spPr>
      </p:pic>
      <p:pic>
        <p:nvPicPr>
          <p:cNvPr id="5" name="Рисунок 4" descr="Раздел семь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3933056"/>
            <a:ext cx="4467501" cy="265593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Правило первое. </a:t>
            </a:r>
            <a:br>
              <a:rPr lang="ru-RU" dirty="0"/>
            </a:br>
            <a:r>
              <a:rPr lang="ru-RU" dirty="0"/>
              <a:t>Помоги удовлетворить скрытую потребность</a:t>
            </a:r>
          </a:p>
        </p:txBody>
      </p:sp>
      <p:pic>
        <p:nvPicPr>
          <p:cNvPr id="6" name="Рисунок 5" descr="найти выхо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2780928"/>
            <a:ext cx="5605214" cy="353640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2"/>
          <p:cNvSpPr>
            <a:spLocks noChangeArrowheads="1"/>
          </p:cNvSpPr>
          <p:nvPr/>
        </p:nvSpPr>
        <p:spPr bwMode="auto">
          <a:xfrm>
            <a:off x="714348" y="428604"/>
            <a:ext cx="814393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altLang="zh-CN" sz="36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Какие потребности скрыты за </a:t>
            </a:r>
          </a:p>
          <a:p>
            <a:pPr>
              <a:defRPr/>
            </a:pPr>
            <a:r>
              <a:rPr lang="ru-RU" altLang="zh-CN" sz="36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	«плохим поведением» </a:t>
            </a:r>
          </a:p>
          <a:p>
            <a:pPr lvl="7">
              <a:defRPr/>
            </a:pPr>
            <a:r>
              <a:rPr lang="ru-RU" altLang="zh-CN" sz="36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подростков… </a:t>
            </a:r>
          </a:p>
          <a:p>
            <a:pPr lvl="8">
              <a:defRPr/>
            </a:pPr>
            <a:r>
              <a:rPr lang="ru-RU" altLang="zh-CN" sz="36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	(и взрослых)</a:t>
            </a:r>
          </a:p>
        </p:txBody>
      </p:sp>
      <p:pic>
        <p:nvPicPr>
          <p:cNvPr id="3082" name="Picture 10" descr="J:\4целиПП\диалог\eskiz_small_smi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000240"/>
            <a:ext cx="2786082" cy="3555157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1" name="Picture 2" descr="H:\USER1\БИБЛИО\ТРЕНИНГИ\4поведения\картинки\11808.jpg"/>
          <p:cNvPicPr>
            <a:picLocks noChangeAspect="1" noChangeArrowheads="1"/>
          </p:cNvPicPr>
          <p:nvPr/>
        </p:nvPicPr>
        <p:blipFill>
          <a:blip r:embed="rId3" cstate="print"/>
          <a:srcRect b="5183"/>
          <a:stretch>
            <a:fillRect/>
          </a:stretch>
        </p:blipFill>
        <p:spPr bwMode="auto">
          <a:xfrm>
            <a:off x="4552843" y="3071810"/>
            <a:ext cx="2655995" cy="3503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642938" y="857546"/>
            <a:ext cx="821531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dirty="0">
                <a:latin typeface="Arial" charset="0"/>
                <a:cs typeface="Arial" charset="0"/>
              </a:rPr>
              <a:t>"Когда меня спрашивают, на основании</a:t>
            </a:r>
          </a:p>
          <a:p>
            <a:r>
              <a:rPr lang="ru-RU" sz="2000" dirty="0">
                <a:latin typeface="Arial" charset="0"/>
                <a:cs typeface="Arial" charset="0"/>
              </a:rPr>
              <a:t> какой теории я вывел эти четыре причины плохого поведения подростков? Почему их не пять и не сто? - Я отвечаю, что </a:t>
            </a:r>
          </a:p>
          <a:p>
            <a:r>
              <a:rPr lang="ru-RU" sz="2000" dirty="0">
                <a:latin typeface="Arial" charset="0"/>
                <a:cs typeface="Arial" charset="0"/>
              </a:rPr>
              <a:t>просто наблюдал за детьми.  В 90% </a:t>
            </a:r>
            <a:r>
              <a:rPr lang="ru-RU" sz="2000" dirty="0">
                <a:cs typeface="Arial" charset="0"/>
              </a:rPr>
              <a:t>случаев </a:t>
            </a:r>
            <a:r>
              <a:rPr lang="ru-RU" sz="2000" dirty="0">
                <a:latin typeface="Arial" charset="0"/>
                <a:cs typeface="Arial" charset="0"/>
              </a:rPr>
              <a:t>присутствует один из этих четырех мотивов" </a:t>
            </a:r>
          </a:p>
          <a:p>
            <a:r>
              <a:rPr lang="ru-RU" sz="2000" i="1" dirty="0">
                <a:latin typeface="Arial" charset="0"/>
                <a:cs typeface="Arial" charset="0"/>
              </a:rPr>
              <a:t>					</a:t>
            </a:r>
            <a:r>
              <a:rPr lang="ru-RU" i="1" dirty="0">
                <a:latin typeface="Arial" charset="0"/>
                <a:cs typeface="Arial" charset="0"/>
              </a:rPr>
              <a:t>  Рудольф </a:t>
            </a:r>
            <a:r>
              <a:rPr lang="ru-RU" i="1" dirty="0" err="1">
                <a:latin typeface="Arial" charset="0"/>
                <a:cs typeface="Arial" charset="0"/>
              </a:rPr>
              <a:t>Дрейкурс</a:t>
            </a:r>
            <a:endParaRPr lang="ru-RU" sz="2000" i="1" dirty="0">
              <a:latin typeface="Arial" charset="0"/>
              <a:cs typeface="Arial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94890" y="3063107"/>
            <a:ext cx="1907704" cy="64633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ПРИВЛЕЧЕНИЕ</a:t>
            </a:r>
          </a:p>
          <a:p>
            <a:pPr>
              <a:defRPr/>
            </a:pPr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ВНИМАНИЯ</a:t>
            </a:r>
          </a:p>
        </p:txBody>
      </p:sp>
      <p:sp>
        <p:nvSpPr>
          <p:cNvPr id="7173" name="Прямоугольник 15"/>
          <p:cNvSpPr>
            <a:spLocks noChangeArrowheads="1"/>
          </p:cNvSpPr>
          <p:nvPr/>
        </p:nvSpPr>
        <p:spPr bwMode="auto">
          <a:xfrm>
            <a:off x="2286570" y="3712920"/>
            <a:ext cx="2161952" cy="64633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БОРЬБА ЗА ВЛАСТЬ</a:t>
            </a:r>
          </a:p>
        </p:txBody>
      </p:sp>
      <p:sp>
        <p:nvSpPr>
          <p:cNvPr id="4102" name="Прямоугольник 16"/>
          <p:cNvSpPr>
            <a:spLocks noChangeArrowheads="1"/>
          </p:cNvSpPr>
          <p:nvPr/>
        </p:nvSpPr>
        <p:spPr bwMode="auto">
          <a:xfrm>
            <a:off x="4518818" y="3279131"/>
            <a:ext cx="1857375" cy="6905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СВЕДЕНИЕ СЧЕТОВ     Месть</a:t>
            </a:r>
          </a:p>
        </p:txBody>
      </p:sp>
      <p:sp>
        <p:nvSpPr>
          <p:cNvPr id="7175" name="Прямоугольник 17"/>
          <p:cNvSpPr>
            <a:spLocks noChangeArrowheads="1"/>
          </p:cNvSpPr>
          <p:nvPr/>
        </p:nvSpPr>
        <p:spPr bwMode="auto">
          <a:xfrm>
            <a:off x="6391026" y="3512667"/>
            <a:ext cx="2357438" cy="990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/>
              <a:t>СИМУЛЯЦИЯ </a:t>
            </a:r>
          </a:p>
          <a:p>
            <a:r>
              <a:rPr lang="ru-RU" dirty="0"/>
              <a:t>НЕСПОСОБНОСТИ</a:t>
            </a:r>
          </a:p>
          <a:p>
            <a:r>
              <a:rPr lang="ru-RU" dirty="0"/>
              <a:t>Избегание неудач</a:t>
            </a:r>
          </a:p>
        </p:txBody>
      </p:sp>
      <p:pic>
        <p:nvPicPr>
          <p:cNvPr id="3" name="Рисунок 6" descr="щелкните, и изображение увеличится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FFFFCC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461644" y="4215235"/>
            <a:ext cx="1929382" cy="2238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Рисунок 7" descr="щелкните, и изображение увеличится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FFCC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278308" y="4647283"/>
            <a:ext cx="216850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4" cstate="screen">
            <a:duotone>
              <a:prstClr val="black"/>
              <a:srgbClr val="FFFFCC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94890" y="3783187"/>
            <a:ext cx="1643074" cy="2659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16" descr="щелкните, и изображение увеличится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FFFFCC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391026" y="4533308"/>
            <a:ext cx="2337004" cy="1902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883" y="832049"/>
            <a:ext cx="2052861" cy="64633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ПРИВЛЕЧЕНИЕ</a:t>
            </a:r>
          </a:p>
          <a:p>
            <a:pPr>
              <a:defRPr/>
            </a:pPr>
            <a:r>
              <a:rPr lang="ru-RU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ВНИМАНИЯ</a:t>
            </a:r>
          </a:p>
        </p:txBody>
      </p:sp>
      <p:sp>
        <p:nvSpPr>
          <p:cNvPr id="23555" name="Прямоугольник 15"/>
          <p:cNvSpPr>
            <a:spLocks noChangeArrowheads="1"/>
          </p:cNvSpPr>
          <p:nvPr/>
        </p:nvSpPr>
        <p:spPr bwMode="auto">
          <a:xfrm>
            <a:off x="2339752" y="1414517"/>
            <a:ext cx="2088232" cy="64633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u="sng" dirty="0">
                <a:solidFill>
                  <a:srgbClr val="FFFF00"/>
                </a:solidFill>
              </a:rPr>
              <a:t>БОРЬБА ЗА ВЛАСТЬ</a:t>
            </a:r>
          </a:p>
        </p:txBody>
      </p:sp>
      <p:sp>
        <p:nvSpPr>
          <p:cNvPr id="4" name="Прямоугольник 16"/>
          <p:cNvSpPr>
            <a:spLocks noChangeArrowheads="1"/>
          </p:cNvSpPr>
          <p:nvPr/>
        </p:nvSpPr>
        <p:spPr bwMode="auto">
          <a:xfrm>
            <a:off x="4500563" y="2073622"/>
            <a:ext cx="1857375" cy="92333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u="sng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СВЕДЕНИЕ СЧЕТОВ     Месть</a:t>
            </a:r>
          </a:p>
        </p:txBody>
      </p:sp>
      <p:sp>
        <p:nvSpPr>
          <p:cNvPr id="5" name="Прямоугольник 17"/>
          <p:cNvSpPr>
            <a:spLocks noChangeArrowheads="1"/>
          </p:cNvSpPr>
          <p:nvPr/>
        </p:nvSpPr>
        <p:spPr bwMode="auto">
          <a:xfrm>
            <a:off x="6500813" y="2547481"/>
            <a:ext cx="2500312" cy="116955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u="sng" dirty="0">
                <a:solidFill>
                  <a:srgbClr val="00B0F0"/>
                </a:solidFill>
              </a:rPr>
              <a:t>СИМУЛЯЦИЯ </a:t>
            </a:r>
          </a:p>
          <a:p>
            <a:pPr>
              <a:defRPr/>
            </a:pPr>
            <a:r>
              <a:rPr lang="ru-RU" b="1" u="sng" dirty="0">
                <a:solidFill>
                  <a:srgbClr val="00B0F0"/>
                </a:solidFill>
              </a:rPr>
              <a:t>НЕСПОСОБНОСТИ</a:t>
            </a:r>
          </a:p>
          <a:p>
            <a:pPr>
              <a:defRPr/>
            </a:pPr>
            <a:r>
              <a:rPr lang="ru-RU" b="1" u="sng" dirty="0">
                <a:solidFill>
                  <a:srgbClr val="00B0F0"/>
                </a:solidFill>
              </a:rPr>
              <a:t>Избегание неудач</a:t>
            </a:r>
          </a:p>
          <a:p>
            <a:pPr>
              <a:defRPr/>
            </a:pPr>
            <a:endParaRPr lang="ru-RU" sz="1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937786" y="519063"/>
            <a:ext cx="47386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АКТУАЛЬНАЯ ПОТРЕБНОСТЬ</a:t>
            </a:r>
            <a:endParaRPr lang="ru-RU" sz="2400" b="1" u="sng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14313" y="2420888"/>
            <a:ext cx="2125439" cy="861774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ПРИЗНАНИЕ </a:t>
            </a:r>
          </a:p>
          <a:p>
            <a:pPr>
              <a:defRPr/>
            </a:pP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СУЩЕСТВОВАНИЯ</a:t>
            </a:r>
          </a:p>
        </p:txBody>
      </p:sp>
      <p:sp>
        <p:nvSpPr>
          <p:cNvPr id="23561" name="Прямоугольник 15"/>
          <p:cNvSpPr>
            <a:spLocks noChangeArrowheads="1"/>
          </p:cNvSpPr>
          <p:nvPr/>
        </p:nvSpPr>
        <p:spPr bwMode="auto">
          <a:xfrm>
            <a:off x="2410619" y="3429000"/>
            <a:ext cx="2089373" cy="86063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dirty="0">
              <a:solidFill>
                <a:srgbClr val="FFFF00"/>
              </a:solidFill>
            </a:endParaRPr>
          </a:p>
          <a:p>
            <a:r>
              <a:rPr lang="ru-RU" sz="1600" b="1" dirty="0">
                <a:solidFill>
                  <a:srgbClr val="FFFF00"/>
                </a:solidFill>
              </a:rPr>
              <a:t>ПРИЗНАНИЕ НЕЗАВИСИМОСТИ</a:t>
            </a:r>
          </a:p>
        </p:txBody>
      </p:sp>
      <p:sp>
        <p:nvSpPr>
          <p:cNvPr id="21" name="Прямоугольник 16"/>
          <p:cNvSpPr>
            <a:spLocks noChangeArrowheads="1"/>
          </p:cNvSpPr>
          <p:nvPr/>
        </p:nvSpPr>
        <p:spPr bwMode="auto">
          <a:xfrm>
            <a:off x="4500563" y="4437112"/>
            <a:ext cx="2231677" cy="83099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ПРИЗНАНИЕ РАВЕНСТВА,</a:t>
            </a:r>
          </a:p>
          <a:p>
            <a:pPr>
              <a:defRPr/>
            </a:pPr>
            <a:r>
              <a:rPr lang="ru-RU" sz="16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СПРАВЕДЛИВОСТИ</a:t>
            </a:r>
          </a:p>
        </p:txBody>
      </p:sp>
      <p:sp>
        <p:nvSpPr>
          <p:cNvPr id="22" name="Прямоугольник 17"/>
          <p:cNvSpPr>
            <a:spLocks noChangeArrowheads="1"/>
          </p:cNvSpPr>
          <p:nvPr/>
        </p:nvSpPr>
        <p:spPr bwMode="auto">
          <a:xfrm>
            <a:off x="6786563" y="5088086"/>
            <a:ext cx="2143125" cy="107721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ПРИЗНАНИЕ КАК ОБЪЕКТА БЕЗУСЛОВНОЙ ЛЮБВИ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5579948"/>
            <a:ext cx="41635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СКРЫТАЯ ПОТРЕБНОСТЬ</a:t>
            </a:r>
            <a:endParaRPr lang="ru-RU" sz="2400" b="1" u="sng" dirty="0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7"/>
          <p:cNvSpPr>
            <a:spLocks noChangeArrowheads="1"/>
          </p:cNvSpPr>
          <p:nvPr/>
        </p:nvSpPr>
        <p:spPr bwMode="auto">
          <a:xfrm>
            <a:off x="500063" y="285750"/>
            <a:ext cx="4889500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u="sng"/>
              <a:t>Привлечение внимания</a:t>
            </a:r>
          </a:p>
        </p:txBody>
      </p:sp>
      <p:sp>
        <p:nvSpPr>
          <p:cNvPr id="10243" name="Rectangle 1"/>
          <p:cNvSpPr>
            <a:spLocks noChangeArrowheads="1"/>
          </p:cNvSpPr>
          <p:nvPr/>
        </p:nvSpPr>
        <p:spPr bwMode="auto">
          <a:xfrm>
            <a:off x="214313" y="996722"/>
            <a:ext cx="8643937" cy="224676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altLang="zh-CN" sz="2800" dirty="0">
                <a:cs typeface="Times New Roman" pitchFamily="18" charset="0"/>
              </a:rPr>
              <a:t> </a:t>
            </a:r>
            <a:r>
              <a:rPr lang="ru-RU" sz="2400" i="1" dirty="0"/>
              <a:t>Активная форма</a:t>
            </a:r>
            <a:r>
              <a:rPr lang="ru-RU" sz="2400" dirty="0"/>
              <a:t>: </a:t>
            </a:r>
            <a:endParaRPr lang="ru-RU" sz="2800" dirty="0"/>
          </a:p>
          <a:p>
            <a:r>
              <a:rPr lang="ru-RU" sz="2800" dirty="0"/>
              <a:t>ДЕЛАЕТ ВСЕ, ЧТОБЫ ОКАЗАТЬСЯ В «ЦЕНТРЕ СОБЫТИЙ»</a:t>
            </a:r>
          </a:p>
          <a:p>
            <a:r>
              <a:rPr lang="ru-RU" sz="2800" i="1" dirty="0"/>
              <a:t> </a:t>
            </a:r>
            <a:r>
              <a:rPr lang="ru-RU" sz="2400" i="1" dirty="0"/>
              <a:t>Пассивная форма:</a:t>
            </a:r>
            <a:r>
              <a:rPr lang="ru-RU" sz="2400" dirty="0"/>
              <a:t> </a:t>
            </a:r>
            <a:endParaRPr lang="ru-RU" sz="2800" dirty="0"/>
          </a:p>
          <a:p>
            <a:r>
              <a:rPr lang="ru-RU" sz="2800" dirty="0"/>
              <a:t>НЕУМЕСТНЫЙ ВИД</a:t>
            </a:r>
            <a:endParaRPr lang="ru-RU" altLang="zh-CN" sz="2800" dirty="0">
              <a:cs typeface="Times New Roman" pitchFamily="18" charset="0"/>
            </a:endParaRPr>
          </a:p>
        </p:txBody>
      </p:sp>
      <p:pic>
        <p:nvPicPr>
          <p:cNvPr id="5125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3" y="3500438"/>
            <a:ext cx="2786062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Прямоугольник 11"/>
          <p:cNvSpPr>
            <a:spLocks noChangeArrowheads="1"/>
          </p:cNvSpPr>
          <p:nvPr/>
        </p:nvSpPr>
        <p:spPr bwMode="auto">
          <a:xfrm>
            <a:off x="357188" y="3357563"/>
            <a:ext cx="4572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Борьба за особое внимание, навязчивость, нарушение этикета, Необычная внешность. Клоунада. Истерики, обмороки и диковинные болезни. Ложь как хвастовство. Внимание - любой ценой</a:t>
            </a:r>
          </a:p>
        </p:txBody>
      </p:sp>
      <p:sp>
        <p:nvSpPr>
          <p:cNvPr id="7175" name="Прямоугольник 17"/>
          <p:cNvSpPr>
            <a:spLocks noChangeArrowheads="1"/>
          </p:cNvSpPr>
          <p:nvPr/>
        </p:nvSpPr>
        <p:spPr bwMode="auto">
          <a:xfrm>
            <a:off x="395536" y="5153868"/>
            <a:ext cx="4572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t"/>
            <a:r>
              <a:rPr lang="ru-RU" dirty="0" err="1">
                <a:latin typeface="Times New Roman" pitchFamily="18" charset="0"/>
              </a:rPr>
              <a:t>Девиантное</a:t>
            </a:r>
            <a:r>
              <a:rPr lang="ru-RU" dirty="0">
                <a:latin typeface="Times New Roman" pitchFamily="18" charset="0"/>
              </a:rPr>
              <a:t> поведение любого направления. Нарушение норм и правил.  Патологическое вранье, сексуальные перверсии, промискуитет. </a:t>
            </a:r>
          </a:p>
          <a:p>
            <a:pPr fontAlgn="t"/>
            <a:r>
              <a:rPr lang="ru-RU" dirty="0" err="1">
                <a:latin typeface="Times New Roman" pitchFamily="18" charset="0"/>
              </a:rPr>
              <a:t>Девиантность</a:t>
            </a:r>
            <a:r>
              <a:rPr lang="ru-RU" dirty="0">
                <a:latin typeface="Times New Roman" pitchFamily="18" charset="0"/>
              </a:rPr>
              <a:t> как достижение!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7174" grpId="0"/>
      <p:bldP spid="717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887072" cy="100811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u="sng" dirty="0">
                <a:solidFill>
                  <a:srgbClr val="FFFF00"/>
                </a:solidFill>
              </a:rPr>
              <a:t>1. Подросток глазами взрослых</a:t>
            </a: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251520" y="1481757"/>
            <a:ext cx="8424936" cy="3747443"/>
          </a:xfrm>
        </p:spPr>
        <p:txBody>
          <a:bodyPr>
            <a:normAutofit fontScale="92500" lnSpcReduction="10000"/>
          </a:bodyPr>
          <a:lstStyle/>
          <a:p>
            <a:r>
              <a:rPr lang="ru-RU" sz="2000" b="1" dirty="0"/>
              <a:t>Резкие перепады настроения, лень, апатия, нервные срывы, слезливость;</a:t>
            </a:r>
            <a:endParaRPr lang="ru-RU" sz="2000" dirty="0"/>
          </a:p>
          <a:p>
            <a:r>
              <a:rPr lang="ru-RU" sz="2000" b="1" dirty="0"/>
              <a:t>спорит, дерзит, грубит и огрызается;</a:t>
            </a:r>
            <a:endParaRPr lang="ru-RU" sz="2000" dirty="0"/>
          </a:p>
          <a:p>
            <a:r>
              <a:rPr lang="ru-RU" sz="2000" b="1" dirty="0"/>
              <a:t>на первом месте общение с подружками и друзьями, учеба заброшена;</a:t>
            </a:r>
            <a:endParaRPr lang="ru-RU" sz="2000" dirty="0"/>
          </a:p>
          <a:p>
            <a:r>
              <a:rPr lang="ru-RU" sz="2000" b="1" dirty="0"/>
              <a:t>яркие проявления максимализма, весь мир черно-белый;</a:t>
            </a:r>
            <a:endParaRPr lang="ru-RU" sz="2000" dirty="0"/>
          </a:p>
          <a:p>
            <a:r>
              <a:rPr lang="ru-RU" sz="2000" b="1" dirty="0"/>
              <a:t>эксперименты с внешностью, эпатаж в одежде, манерах;</a:t>
            </a:r>
            <a:endParaRPr lang="ru-RU" sz="2000" dirty="0"/>
          </a:p>
          <a:p>
            <a:r>
              <a:rPr lang="ru-RU" sz="2000" b="1" dirty="0"/>
              <a:t>никакого режима дня, поздно ложится спать, утром не добудишься;</a:t>
            </a:r>
          </a:p>
          <a:p>
            <a:r>
              <a:rPr lang="ru-RU" sz="2000" b="1" dirty="0"/>
              <a:t>в комнате беспорядок;</a:t>
            </a:r>
            <a:endParaRPr lang="ru-RU" sz="2000" dirty="0"/>
          </a:p>
          <a:p>
            <a:r>
              <a:rPr lang="ru-RU" sz="2000" b="1" dirty="0"/>
              <a:t>отказывается что-то сделать по дому;</a:t>
            </a:r>
            <a:endParaRPr lang="ru-RU" sz="2000" dirty="0"/>
          </a:p>
          <a:p>
            <a:r>
              <a:rPr lang="ru-RU" sz="2000" b="1" dirty="0"/>
              <a:t>скрытничает, перестал делиться и рассказывать о себе;</a:t>
            </a:r>
            <a:endParaRPr lang="ru-RU" sz="2000" dirty="0"/>
          </a:p>
          <a:p>
            <a:r>
              <a:rPr lang="ru-RU" sz="2000" b="1" dirty="0"/>
              <a:t>дверь в комнату всегда заперта, никого туда не впускает;</a:t>
            </a:r>
            <a:endParaRPr lang="ru-RU" sz="2000" dirty="0"/>
          </a:p>
          <a:p>
            <a:r>
              <a:rPr lang="ru-RU" sz="2000" b="1" dirty="0"/>
              <a:t>громкая музыка на весь дом;</a:t>
            </a:r>
            <a:endParaRPr lang="ru-RU" sz="2000" dirty="0"/>
          </a:p>
          <a:p>
            <a:r>
              <a:rPr lang="ru-RU" sz="2000" b="1" dirty="0"/>
              <a:t>и вообще с ним ни о чем не возможно договориться...</a:t>
            </a:r>
            <a:endParaRPr lang="ru-RU" sz="2000" dirty="0"/>
          </a:p>
          <a:p>
            <a:endParaRPr lang="ru-RU" sz="2400" dirty="0"/>
          </a:p>
          <a:p>
            <a:endParaRPr lang="ru-RU" sz="2400" dirty="0"/>
          </a:p>
        </p:txBody>
      </p:sp>
      <p:pic>
        <p:nvPicPr>
          <p:cNvPr id="4" name="Рисунок 3" descr="Герника_Пикасс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5301208"/>
            <a:ext cx="8136904" cy="1327457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ChangeArrowheads="1"/>
          </p:cNvSpPr>
          <p:nvPr/>
        </p:nvSpPr>
        <p:spPr bwMode="auto">
          <a:xfrm>
            <a:off x="142875" y="1037634"/>
            <a:ext cx="8605589" cy="181588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800" b="1" dirty="0"/>
              <a:t> </a:t>
            </a:r>
            <a:r>
              <a:rPr lang="ru-RU" sz="2400" i="1" dirty="0"/>
              <a:t>Активная форма: </a:t>
            </a:r>
            <a:endParaRPr lang="ru-RU" sz="2800" i="1" dirty="0"/>
          </a:p>
          <a:p>
            <a:r>
              <a:rPr lang="ru-RU" sz="2800" dirty="0"/>
              <a:t>КОНФРОНТАЦИЯ, ВСПЫШКИ НЕГОДОВАНИЯ</a:t>
            </a:r>
          </a:p>
          <a:p>
            <a:r>
              <a:rPr lang="ru-RU" sz="2800" dirty="0"/>
              <a:t> </a:t>
            </a:r>
            <a:r>
              <a:rPr lang="ru-RU" sz="2400" i="1" dirty="0"/>
              <a:t>Пассивная форма: </a:t>
            </a:r>
            <a:endParaRPr lang="ru-RU" sz="2800" i="1" dirty="0"/>
          </a:p>
          <a:p>
            <a:r>
              <a:rPr lang="ru-RU" sz="2800" dirty="0"/>
              <a:t>САБОТАЖ,«СИДЯЧАЯ ЗАБАСТОВКА»</a:t>
            </a:r>
            <a:endParaRPr lang="ru-RU" altLang="zh-CN" sz="2800" dirty="0">
              <a:cs typeface="Times New Roman" pitchFamily="18" charset="0"/>
            </a:endParaRPr>
          </a:p>
        </p:txBody>
      </p:sp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2000250" y="214313"/>
            <a:ext cx="3492500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zh-CN" sz="3600" u="sng"/>
              <a:t>Борьба за в</a:t>
            </a:r>
            <a:r>
              <a:rPr lang="ru-RU" sz="3600" u="sng"/>
              <a:t>ласть</a:t>
            </a:r>
          </a:p>
        </p:txBody>
      </p:sp>
      <p:pic>
        <p:nvPicPr>
          <p:cNvPr id="6149" name="Picture 10" descr="C:\Documents and Settings\Admin\Рабочий стол\картинки\pic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88" y="3357563"/>
            <a:ext cx="3108325" cy="233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Прямоугольник 10"/>
          <p:cNvSpPr>
            <a:spLocks noChangeArrowheads="1"/>
          </p:cNvSpPr>
          <p:nvPr/>
        </p:nvSpPr>
        <p:spPr bwMode="auto">
          <a:xfrm>
            <a:off x="214313" y="5025950"/>
            <a:ext cx="457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Нападения, драки, разбой. Организация групповых правонарушений</a:t>
            </a:r>
          </a:p>
        </p:txBody>
      </p:sp>
      <p:sp>
        <p:nvSpPr>
          <p:cNvPr id="8199" name="Прямоугольник 12"/>
          <p:cNvSpPr>
            <a:spLocks noChangeArrowheads="1"/>
          </p:cNvSpPr>
          <p:nvPr/>
        </p:nvSpPr>
        <p:spPr bwMode="auto">
          <a:xfrm>
            <a:off x="214313" y="3209652"/>
            <a:ext cx="4572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Противостояние правилам, борьба с опекой, сохранение границ личности, обострённые реакций на указания и советы. Ребенок "наоборот«. Вожак оппозиции. Высокие притязания, </a:t>
            </a:r>
            <a:r>
              <a:rPr lang="ru-RU" dirty="0" err="1"/>
              <a:t>стремлние</a:t>
            </a:r>
            <a:r>
              <a:rPr lang="ru-RU" dirty="0"/>
              <a:t> к доминированию.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8198" grpId="0"/>
      <p:bldP spid="819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ChangeArrowheads="1"/>
          </p:cNvSpPr>
          <p:nvPr/>
        </p:nvSpPr>
        <p:spPr bwMode="auto">
          <a:xfrm>
            <a:off x="214313" y="865853"/>
            <a:ext cx="8390135" cy="255454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</a:pPr>
            <a:r>
              <a:rPr lang="ru-RU" sz="2000" i="1" dirty="0">
                <a:latin typeface="Arial CYR" pitchFamily="34" charset="0"/>
              </a:rPr>
              <a:t>Активная форма</a:t>
            </a:r>
            <a:r>
              <a:rPr lang="ru-RU" sz="2000" dirty="0">
                <a:latin typeface="Arial CYR" pitchFamily="34" charset="0"/>
              </a:rPr>
              <a:t>: </a:t>
            </a:r>
          </a:p>
          <a:p>
            <a:pPr eaLnBrk="0" hangingPunct="0">
              <a:lnSpc>
                <a:spcPct val="100000"/>
              </a:lnSpc>
              <a:buClrTx/>
              <a:buSzTx/>
            </a:pPr>
            <a:r>
              <a:rPr lang="ru-RU" sz="2400" dirty="0">
                <a:latin typeface="Arial CYR" pitchFamily="34" charset="0"/>
              </a:rPr>
              <a:t>ПСИХОЛОГИЧЕСКИЕ АКТЫ 	НАСИЛИЯ, </a:t>
            </a:r>
            <a:r>
              <a:rPr lang="ru-RU" sz="2400" dirty="0"/>
              <a:t>«</a:t>
            </a:r>
            <a:r>
              <a:rPr lang="ru-RU" sz="2400" dirty="0">
                <a:latin typeface="Arial CYR" pitchFamily="34" charset="0"/>
              </a:rPr>
              <a:t>ПАРТИЗАНСКИЕ</a:t>
            </a:r>
            <a:r>
              <a:rPr lang="ru-RU" sz="2400" dirty="0"/>
              <a:t>» </a:t>
            </a:r>
            <a:r>
              <a:rPr lang="ru-RU" sz="2400" dirty="0">
                <a:latin typeface="Arial CYR" pitchFamily="34" charset="0"/>
              </a:rPr>
              <a:t>ДЕЙСТВИЯ, ДИВЕРСИИ</a:t>
            </a:r>
            <a:endParaRPr lang="ru-RU" sz="700" dirty="0"/>
          </a:p>
          <a:p>
            <a:pPr eaLnBrk="0" hangingPunct="0">
              <a:lnSpc>
                <a:spcPct val="100000"/>
              </a:lnSpc>
              <a:buClrTx/>
              <a:buSzTx/>
            </a:pPr>
            <a:endParaRPr lang="ru-RU" sz="2400" i="1" dirty="0">
              <a:latin typeface="Arial CYR" pitchFamily="34" charset="0"/>
            </a:endParaRPr>
          </a:p>
          <a:p>
            <a:pPr eaLnBrk="0" hangingPunct="0">
              <a:lnSpc>
                <a:spcPct val="100000"/>
              </a:lnSpc>
              <a:buClrTx/>
              <a:buSzTx/>
            </a:pPr>
            <a:r>
              <a:rPr lang="ru-RU" sz="2000" i="1" dirty="0">
                <a:latin typeface="Arial CYR" pitchFamily="34" charset="0"/>
              </a:rPr>
              <a:t>Пассивная форма</a:t>
            </a:r>
            <a:r>
              <a:rPr lang="ru-RU" sz="2000" dirty="0">
                <a:latin typeface="Arial CYR" pitchFamily="34" charset="0"/>
              </a:rPr>
              <a:t>: </a:t>
            </a:r>
          </a:p>
          <a:p>
            <a:pPr eaLnBrk="0" hangingPunct="0">
              <a:lnSpc>
                <a:spcPct val="100000"/>
              </a:lnSpc>
              <a:buClrTx/>
              <a:buSzTx/>
            </a:pPr>
            <a:r>
              <a:rPr lang="ru-RU" sz="2400" dirty="0">
                <a:latin typeface="Arial CYR" pitchFamily="34" charset="0"/>
              </a:rPr>
              <a:t>ИГНОРИРОВАНИЕ КОНТАКТА, 	«ГЛУХОТА», «СЛЕПОТА», «ВНЕЗАПНОЕ ОТУПЕНИЕ»</a:t>
            </a:r>
            <a:endParaRPr lang="ru-RU" altLang="zh-CN" sz="2800" dirty="0">
              <a:cs typeface="Times New Roman" pitchFamily="18" charset="0"/>
            </a:endParaRPr>
          </a:p>
        </p:txBody>
      </p:sp>
      <p:sp>
        <p:nvSpPr>
          <p:cNvPr id="7171" name="TextBox 4"/>
          <p:cNvSpPr txBox="1">
            <a:spLocks noChangeArrowheads="1"/>
          </p:cNvSpPr>
          <p:nvPr/>
        </p:nvSpPr>
        <p:spPr bwMode="auto">
          <a:xfrm>
            <a:off x="2000250" y="214313"/>
            <a:ext cx="1400175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zh-CN" sz="3600" u="sng"/>
              <a:t>Месть</a:t>
            </a:r>
          </a:p>
        </p:txBody>
      </p:sp>
      <p:pic>
        <p:nvPicPr>
          <p:cNvPr id="7173" name="Picture 10" descr="Отв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0587" y="4500563"/>
            <a:ext cx="3071813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Прямоугольник 10"/>
          <p:cNvSpPr>
            <a:spLocks noChangeArrowheads="1"/>
          </p:cNvSpPr>
          <p:nvPr/>
        </p:nvSpPr>
        <p:spPr bwMode="auto">
          <a:xfrm>
            <a:off x="214313" y="3713708"/>
            <a:ext cx="485775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Психологическая агрессия. "Подрывная" деятельность. Игнорирование контакта или лживая вежливость. Ложь как дезинформация. Острые реакции на нарушения обязательств. Тайный "идейный вдохновитель" оппозиции.</a:t>
            </a:r>
          </a:p>
        </p:txBody>
      </p:sp>
      <p:sp>
        <p:nvSpPr>
          <p:cNvPr id="12295" name="Прямоугольник 11"/>
          <p:cNvSpPr>
            <a:spLocks noChangeArrowheads="1"/>
          </p:cNvSpPr>
          <p:nvPr/>
        </p:nvSpPr>
        <p:spPr bwMode="auto">
          <a:xfrm>
            <a:off x="251520" y="5534744"/>
            <a:ext cx="4572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Воровство, нападения на личность, разрушения из зависти, классовая вражда,"вредительство" </a:t>
            </a:r>
          </a:p>
        </p:txBody>
      </p:sp>
      <p:pic>
        <p:nvPicPr>
          <p:cNvPr id="13" name="Picture 13" descr="Мст_4"/>
          <p:cNvPicPr>
            <a:picLocks noChangeAspect="1" noChangeArrowheads="1"/>
          </p:cNvPicPr>
          <p:nvPr/>
        </p:nvPicPr>
        <p:blipFill>
          <a:blip r:embed="rId3" cstate="print"/>
          <a:srcRect b="7104"/>
          <a:stretch>
            <a:fillRect/>
          </a:stretch>
        </p:blipFill>
        <p:spPr bwMode="auto">
          <a:xfrm>
            <a:off x="6500813" y="2967657"/>
            <a:ext cx="2378075" cy="154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179513" y="1280572"/>
            <a:ext cx="8678738" cy="181588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000" i="1" dirty="0"/>
              <a:t>Пассивная форма</a:t>
            </a:r>
            <a:r>
              <a:rPr lang="ru-RU" sz="2000" dirty="0"/>
              <a:t>:  </a:t>
            </a:r>
          </a:p>
          <a:p>
            <a:r>
              <a:rPr lang="ru-RU" sz="2400" dirty="0"/>
              <a:t>ОТКАЗ ОТ ДЕЙСТВИЙ, ОТЛОЖЕННЫЕ ДЕЛА, ОБЕЩАНИЯ, «БОЛЕЗНИ»</a:t>
            </a:r>
          </a:p>
          <a:p>
            <a:r>
              <a:rPr lang="ru-RU" sz="2000" i="1" dirty="0"/>
              <a:t>Активная форма: </a:t>
            </a:r>
          </a:p>
          <a:p>
            <a:r>
              <a:rPr lang="ru-RU" sz="2400" dirty="0"/>
              <a:t>ЭМОЦИОНАЛЬНЫЙ СРЫВ, ОТЧАЯНИЕ, СЛЕЗЫ</a:t>
            </a:r>
          </a:p>
        </p:txBody>
      </p:sp>
      <p:sp>
        <p:nvSpPr>
          <p:cNvPr id="8195" name="TextBox 4"/>
          <p:cNvSpPr txBox="1">
            <a:spLocks noChangeArrowheads="1"/>
          </p:cNvSpPr>
          <p:nvPr/>
        </p:nvSpPr>
        <p:spPr bwMode="auto">
          <a:xfrm>
            <a:off x="2000250" y="214313"/>
            <a:ext cx="3721100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zh-CN" sz="3600" u="sng"/>
              <a:t>Избегание неудач</a:t>
            </a:r>
            <a:endParaRPr lang="ru-RU" sz="3600" u="sng"/>
          </a:p>
        </p:txBody>
      </p:sp>
      <p:sp>
        <p:nvSpPr>
          <p:cNvPr id="10245" name="Прямоугольник 10"/>
          <p:cNvSpPr>
            <a:spLocks noChangeArrowheads="1"/>
          </p:cNvSpPr>
          <p:nvPr/>
        </p:nvSpPr>
        <p:spPr bwMode="auto">
          <a:xfrm>
            <a:off x="214313" y="3450381"/>
            <a:ext cx="4572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Недоверчивость, критическое отношение и скепсис. </a:t>
            </a:r>
            <a:r>
              <a:rPr lang="ru-RU" dirty="0" err="1"/>
              <a:t>Перфекционизм</a:t>
            </a:r>
            <a:r>
              <a:rPr lang="ru-RU" dirty="0"/>
              <a:t>. Низкая самооценка, лень и бездеятельность. Сокрытие, замалчивание. Астения, </a:t>
            </a:r>
            <a:r>
              <a:rPr lang="ru-RU" dirty="0" err="1"/>
              <a:t>дистония</a:t>
            </a:r>
            <a:r>
              <a:rPr lang="ru-RU" dirty="0"/>
              <a:t>.</a:t>
            </a:r>
          </a:p>
        </p:txBody>
      </p:sp>
      <p:sp>
        <p:nvSpPr>
          <p:cNvPr id="10246" name="Прямоугольник 11"/>
          <p:cNvSpPr>
            <a:spLocks noChangeArrowheads="1"/>
          </p:cNvSpPr>
          <p:nvPr/>
        </p:nvSpPr>
        <p:spPr bwMode="auto">
          <a:xfrm>
            <a:off x="285750" y="5000625"/>
            <a:ext cx="4572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Тунеядство, правонарушение только при полной "безнаказанности", </a:t>
            </a:r>
          </a:p>
          <a:p>
            <a:r>
              <a:rPr lang="ru-RU" dirty="0"/>
              <a:t>при хроническом чувстве вины - частые несчастные случаи.</a:t>
            </a:r>
          </a:p>
        </p:txBody>
      </p:sp>
      <p:pic>
        <p:nvPicPr>
          <p:cNvPr id="13" name="Picture 13" descr="Рв_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0" y="3398242"/>
            <a:ext cx="2495550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3" descr="D:\ФОТО\оппрк\Реабилитация 08_09\начало уч_года.jpg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/>
          <a:stretch>
            <a:fillRect/>
          </a:stretch>
        </p:blipFill>
        <p:spPr bwMode="auto">
          <a:xfrm>
            <a:off x="4861396" y="4429125"/>
            <a:ext cx="237490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  <p:bldP spid="10245" grpId="0"/>
      <p:bldP spid="1024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Прямоугольник 9"/>
          <p:cNvSpPr>
            <a:spLocks noChangeArrowheads="1"/>
          </p:cNvSpPr>
          <p:nvPr/>
        </p:nvSpPr>
        <p:spPr bwMode="auto">
          <a:xfrm>
            <a:off x="683568" y="142875"/>
            <a:ext cx="828092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fontAlgn="t"/>
            <a:r>
              <a:rPr lang="ru-RU" sz="2800" b="1" dirty="0">
                <a:latin typeface="+mj-lt"/>
              </a:rPr>
              <a:t>«ПРОТИВОЯДИЯ» </a:t>
            </a:r>
          </a:p>
          <a:p>
            <a:pPr algn="r" fontAlgn="t"/>
            <a:r>
              <a:rPr lang="ru-RU" sz="2800" b="1" dirty="0">
                <a:latin typeface="+mj-lt"/>
              </a:rPr>
              <a:t>Или отклик взрослого на неприемлемое поведение подростка</a:t>
            </a:r>
          </a:p>
        </p:txBody>
      </p:sp>
      <p:sp>
        <p:nvSpPr>
          <p:cNvPr id="31748" name="Прямоугольник 10"/>
          <p:cNvSpPr>
            <a:spLocks noChangeArrowheads="1"/>
          </p:cNvSpPr>
          <p:nvPr/>
        </p:nvSpPr>
        <p:spPr bwMode="auto">
          <a:xfrm>
            <a:off x="214313" y="1659260"/>
            <a:ext cx="271462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t"/>
            <a:r>
              <a:rPr lang="ru-RU" sz="1600" dirty="0">
                <a:solidFill>
                  <a:srgbClr val="FFFF00"/>
                </a:solidFill>
                <a:latin typeface="Times New Roman" pitchFamily="18" charset="0"/>
              </a:rPr>
              <a:t>Похвала. </a:t>
            </a:r>
          </a:p>
          <a:p>
            <a:pPr fontAlgn="t"/>
            <a:r>
              <a:rPr lang="ru-RU" sz="1600" dirty="0">
                <a:solidFill>
                  <a:srgbClr val="FFFF00"/>
                </a:solidFill>
                <a:latin typeface="Times New Roman" pitchFamily="18" charset="0"/>
              </a:rPr>
              <a:t>Внимание, поощряющее хорошее поведение, игнорирование негативного, удаление зрителей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331640" y="3016572"/>
            <a:ext cx="2714625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t">
              <a:defRPr/>
            </a:pPr>
            <a:r>
              <a:rPr lang="ru-RU" sz="1600" dirty="0">
                <a:solidFill>
                  <a:srgbClr val="DE96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Обозначить собственные границы, декларировать права и статус сторон.  Соблюдать границы личности, уважать самостоятельные решения, предлагать варианты, предупреждать о негативных исходах Делегировать часть организационных функций</a:t>
            </a:r>
            <a:r>
              <a:rPr lang="ru-RU" sz="1600" dirty="0">
                <a:solidFill>
                  <a:srgbClr val="FF2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851920" y="1649119"/>
            <a:ext cx="2714625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t">
              <a:defRPr/>
            </a:pPr>
            <a:r>
              <a:rPr lang="ru-RU" sz="16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Уточнять – было ли намерение «обидеть лично». </a:t>
            </a:r>
          </a:p>
          <a:p>
            <a:pPr fontAlgn="t">
              <a:defRPr/>
            </a:pPr>
            <a:r>
              <a:rPr lang="ru-RU" sz="16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Признание  своей несправедливости, демонстрация своего поражения. Объективное отделение деяний от личности. Выяснение личных отношений и беседы об обидчиках. Выполнение своих обязательств.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516216" y="2505670"/>
            <a:ext cx="24134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Совместная пошаговая деятельность. </a:t>
            </a:r>
          </a:p>
          <a:p>
            <a:pPr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Похвала за малые, </a:t>
            </a:r>
          </a:p>
          <a:p>
            <a:pPr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но настоящие успехи. Разделение ответственности.</a:t>
            </a:r>
          </a:p>
          <a:p>
            <a:pPr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Избавление от  собственных проективных претензий и желания «причинить добро» и поднять «на дыбу развития».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3528" y="5818038"/>
            <a:ext cx="84255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Поддержка развития у подростка умения обозначать свои потребности</a:t>
            </a:r>
          </a:p>
          <a:p>
            <a:pPr algn="ctr"/>
            <a:r>
              <a:rPr lang="ru-RU" dirty="0"/>
              <a:t>Принятие и уважение потребностей подростка</a:t>
            </a:r>
          </a:p>
          <a:p>
            <a:pPr algn="ctr"/>
            <a:r>
              <a:rPr lang="ru-RU" dirty="0"/>
              <a:t>Выстраивание доверительных отношений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381001"/>
            <a:ext cx="8640960" cy="22098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Правило второе. </a:t>
            </a:r>
            <a:br>
              <a:rPr lang="ru-RU" dirty="0"/>
            </a:br>
            <a:r>
              <a:rPr lang="ru-RU" dirty="0"/>
              <a:t>Изучи, пойми и прими его ценности</a:t>
            </a:r>
          </a:p>
        </p:txBody>
      </p:sp>
      <p:pic>
        <p:nvPicPr>
          <p:cNvPr id="8" name="Рисунок 7" descr="ценност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2780928"/>
            <a:ext cx="3888432" cy="3871151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Знаете ли вы …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12776"/>
            <a:ext cx="7200800" cy="3222923"/>
          </a:xfrm>
        </p:spPr>
        <p:txBody>
          <a:bodyPr>
            <a:normAutofit fontScale="77500" lnSpcReduction="20000"/>
          </a:bodyPr>
          <a:lstStyle/>
          <a:p>
            <a:r>
              <a:rPr lang="ru-RU" sz="3100" dirty="0"/>
              <a:t>Что ему на самом деле интересно?</a:t>
            </a:r>
          </a:p>
          <a:p>
            <a:r>
              <a:rPr lang="ru-RU" sz="3100" dirty="0"/>
              <a:t>Кто его кумир? </a:t>
            </a:r>
          </a:p>
          <a:p>
            <a:r>
              <a:rPr lang="ru-RU" sz="3100" dirty="0"/>
              <a:t>Кто для него авторитет и почему?</a:t>
            </a:r>
          </a:p>
          <a:p>
            <a:r>
              <a:rPr lang="ru-RU" sz="3100" dirty="0"/>
              <a:t>На кого он ни в коем случае не хотел бы походить?</a:t>
            </a:r>
          </a:p>
          <a:p>
            <a:r>
              <a:rPr lang="ru-RU" sz="3100" dirty="0"/>
              <a:t>Что он делает по своей собственной инициативе?</a:t>
            </a:r>
          </a:p>
          <a:p>
            <a:r>
              <a:rPr lang="ru-RU" sz="3100" dirty="0"/>
              <a:t>Ради чего он готов прилагать усилия</a:t>
            </a:r>
            <a:r>
              <a:rPr lang="ru-RU" dirty="0"/>
              <a:t>?</a:t>
            </a:r>
          </a:p>
          <a:p>
            <a:r>
              <a:rPr lang="ru-RU" dirty="0"/>
              <a:t>О чем он мечтает?</a:t>
            </a:r>
          </a:p>
          <a:p>
            <a:r>
              <a:rPr lang="ru-RU" dirty="0"/>
              <a:t>Чего он боится?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491880" y="4581128"/>
            <a:ext cx="4752528" cy="2103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Как часто вы об этом с ним говорите?</a:t>
            </a:r>
          </a:p>
          <a:p>
            <a:r>
              <a:rPr lang="ru-RU" dirty="0"/>
              <a:t>Вспоминаете ли кто был вашим кумиром?</a:t>
            </a:r>
          </a:p>
          <a:p>
            <a:r>
              <a:rPr lang="ru-RU" dirty="0"/>
              <a:t>Рассказываете ли о своих мечтах и страхах, о значимых для вас людях, о собственных достижениях и ситуациях в которых вам пришлось сделать сложный выбор?</a:t>
            </a:r>
          </a:p>
        </p:txBody>
      </p:sp>
      <p:pic>
        <p:nvPicPr>
          <p:cNvPr id="6" name="Рисунок 5" descr="Бодро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4539805"/>
            <a:ext cx="1512168" cy="2156558"/>
          </a:xfrm>
          <a:prstGeom prst="rect">
            <a:avLst/>
          </a:prstGeom>
        </p:spPr>
      </p:pic>
      <p:pic>
        <p:nvPicPr>
          <p:cNvPr id="7" name="Рисунок 6" descr="Флеш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0" y="1601713"/>
            <a:ext cx="1743075" cy="261937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Чьи ценности лучше?</a:t>
            </a:r>
          </a:p>
        </p:txBody>
      </p:sp>
      <p:pic>
        <p:nvPicPr>
          <p:cNvPr id="4" name="Содержимое 3" descr="кумиры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681550"/>
            <a:ext cx="5688632" cy="4299547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/>
              <a:t>Поколение </a:t>
            </a:r>
            <a:r>
              <a:rPr lang="en-US" sz="4400" dirty="0"/>
              <a:t>Z</a:t>
            </a:r>
            <a:r>
              <a:rPr lang="ru-RU" sz="4400" dirty="0"/>
              <a:t> (2000-20</a:t>
            </a:r>
            <a:r>
              <a:rPr lang="en-US" sz="4400" dirty="0"/>
              <a:t>16</a:t>
            </a:r>
            <a:r>
              <a:rPr lang="ru-RU" sz="4400" dirty="0"/>
              <a:t>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5455171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/>
              <a:t>Ценности поколения Z: здоровье и экономия</a:t>
            </a:r>
          </a:p>
          <a:p>
            <a:endParaRPr lang="ru-RU" dirty="0"/>
          </a:p>
          <a:p>
            <a:pPr>
              <a:buNone/>
            </a:pPr>
            <a:r>
              <a:rPr lang="ru-RU" dirty="0"/>
              <a:t>«Понятно, что это будет поколение, которое будет следить за своим здоровьем. Они получают много информационных сообщений о питании, спорте, здоровом образе жизни. Когда поколение об этом столько слышит, это станет ценностью на всю жизнь. </a:t>
            </a:r>
          </a:p>
          <a:p>
            <a:pPr>
              <a:buNone/>
            </a:pPr>
            <a:r>
              <a:rPr lang="ru-RU" dirty="0"/>
              <a:t>Это поколение, которое будет обращать внимание на деньги. Экономия, проценты, кредиты - эти информационные сообщения Зеты слышат постоянно. «Зеты» будут экономить. Мы сейчас проводим исследования, опрашиваем много людей, и родителей «Зетов» о том, что они замечают характерного и непохожего в ребенке, и часто слышим, что ребенок с удовольствием собирает деньги, копит, одалживает их»</a:t>
            </a:r>
          </a:p>
          <a:p>
            <a:pPr algn="r">
              <a:buNone/>
            </a:pPr>
            <a:r>
              <a:rPr lang="ru-RU" dirty="0"/>
              <a:t>Евгения </a:t>
            </a:r>
            <a:r>
              <a:rPr lang="ru-RU" dirty="0" err="1"/>
              <a:t>Шамис</a:t>
            </a:r>
            <a:endParaRPr lang="ru-RU" dirty="0"/>
          </a:p>
          <a:p>
            <a:pPr algn="r">
              <a:buNone/>
            </a:pPr>
            <a:r>
              <a:rPr lang="ru-RU" i="1" dirty="0"/>
              <a:t>материалы с сайта Теория поколений в России </a:t>
            </a:r>
          </a:p>
          <a:p>
            <a:pPr algn="r">
              <a:buNone/>
            </a:pPr>
            <a:r>
              <a:rPr lang="en-US" dirty="0">
                <a:hlinkClick r:id="rId2"/>
              </a:rPr>
              <a:t>https://rugenerations.su</a:t>
            </a: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68313" y="3573463"/>
            <a:ext cx="7632700" cy="2808287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endParaRPr lang="ru-RU" sz="4000" dirty="0"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dirty="0"/>
              <a:t> Правило третье. </a:t>
            </a:r>
            <a:br>
              <a:rPr lang="ru-RU" dirty="0"/>
            </a:br>
            <a:r>
              <a:rPr lang="ru-RU" dirty="0"/>
              <a:t>Четко очерти границы</a:t>
            </a:r>
          </a:p>
        </p:txBody>
      </p:sp>
      <p:pic>
        <p:nvPicPr>
          <p:cNvPr id="8" name="Рисунок 7" descr="границ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2636912"/>
            <a:ext cx="5347295" cy="400531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Границы взрослых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6237"/>
            <a:ext cx="3754760" cy="4303043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Что я хочу?</a:t>
            </a:r>
          </a:p>
          <a:p>
            <a:r>
              <a:rPr lang="ru-RU" dirty="0"/>
              <a:t>Почему мне это важно?</a:t>
            </a:r>
          </a:p>
          <a:p>
            <a:r>
              <a:rPr lang="ru-RU" dirty="0"/>
              <a:t>Что в связи с этим я бы хотел от подростка?</a:t>
            </a:r>
          </a:p>
          <a:p>
            <a:r>
              <a:rPr lang="ru-RU" dirty="0"/>
              <a:t>Чего бы я не хотел?</a:t>
            </a:r>
          </a:p>
          <a:p>
            <a:r>
              <a:rPr lang="ru-RU" dirty="0"/>
              <a:t>Что я сделаю, если мои границы будут нарушены?</a:t>
            </a:r>
          </a:p>
        </p:txBody>
      </p:sp>
      <p:pic>
        <p:nvPicPr>
          <p:cNvPr id="4" name="Рисунок 3" descr="Теория-мотивации-Абрахама-Маслоу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87897" y="2204864"/>
            <a:ext cx="4504583" cy="295232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53536"/>
            <a:ext cx="889248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Почему подростки такие  странные/ужасные/невозможные?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3898776" cy="4526280"/>
          </a:xfrm>
        </p:spPr>
        <p:txBody>
          <a:bodyPr/>
          <a:lstStyle/>
          <a:p>
            <a:r>
              <a:rPr lang="ru-RU" dirty="0"/>
              <a:t>Что мы наблюдаем?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99992" y="1628800"/>
            <a:ext cx="4392488" cy="4543400"/>
          </a:xfrm>
        </p:spPr>
        <p:txBody>
          <a:bodyPr/>
          <a:lstStyle/>
          <a:p>
            <a:r>
              <a:rPr lang="ru-RU" dirty="0"/>
              <a:t>Чем это можно объяснить?</a:t>
            </a:r>
          </a:p>
        </p:txBody>
      </p:sp>
      <p:pic>
        <p:nvPicPr>
          <p:cNvPr id="8" name="Picture 3" descr="D:\ФОТО\оппрк\Реабилитация 08_09\начало уч_года.jpg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>
            <a:off x="604702" y="2636912"/>
            <a:ext cx="3922722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Удивилс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2636912"/>
            <a:ext cx="3104753" cy="37257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Границы подростка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862260"/>
            <a:ext cx="4248472" cy="365497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/>
              <a:t>Проверка подростком границ дозволенного  необходима ему для понимания своих собственных границ. Борьба со взрослым нужна ему для проверки своих сил. Это обучение себя умению управлять собой. </a:t>
            </a:r>
          </a:p>
          <a:p>
            <a:pPr>
              <a:buNone/>
            </a:pPr>
            <a:r>
              <a:rPr lang="ru-RU" dirty="0"/>
              <a:t>Как нельзя научиться борьбе без тренировок со </a:t>
            </a:r>
            <a:r>
              <a:rPr lang="ru-RU" dirty="0" err="1"/>
              <a:t>спарринг-партнером</a:t>
            </a:r>
            <a:r>
              <a:rPr lang="ru-RU" dirty="0"/>
              <a:t>, так невозможно обрести себя вне череды споров, противостояний, конфликтов с другими.</a:t>
            </a:r>
          </a:p>
        </p:txBody>
      </p:sp>
      <p:pic>
        <p:nvPicPr>
          <p:cNvPr id="4" name="Рисунок 3" descr="спарринг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7226" y="2060848"/>
            <a:ext cx="3840426" cy="2952328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323528"/>
            <a:ext cx="8229600" cy="3247472"/>
          </a:xfrm>
        </p:spPr>
        <p:txBody>
          <a:bodyPr>
            <a:normAutofit/>
          </a:bodyPr>
          <a:lstStyle/>
          <a:p>
            <a:r>
              <a:rPr lang="ru-RU" sz="3600" dirty="0"/>
              <a:t>Уважаете ли вы границы  подростка?</a:t>
            </a:r>
            <a:br>
              <a:rPr lang="ru-RU" sz="3600" dirty="0"/>
            </a:br>
            <a:r>
              <a:rPr lang="ru-RU" sz="3600" dirty="0"/>
              <a:t>Учите ли их обозначать и защищать?</a:t>
            </a:r>
            <a:br>
              <a:rPr lang="ru-RU" sz="3600" dirty="0"/>
            </a:br>
            <a:endParaRPr lang="ru-RU" sz="3600" dirty="0"/>
          </a:p>
        </p:txBody>
      </p:sp>
      <p:pic>
        <p:nvPicPr>
          <p:cNvPr id="5" name="Рисунок 4" descr="Не входить_комикс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5" y="1765164"/>
            <a:ext cx="3481771" cy="2959980"/>
          </a:xfrm>
          <a:prstGeom prst="rect">
            <a:avLst/>
          </a:prstGeom>
        </p:spPr>
      </p:pic>
      <p:pic>
        <p:nvPicPr>
          <p:cNvPr id="6" name="Рисунок 5" descr="Не входить_комикс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1772816"/>
            <a:ext cx="4176464" cy="1140061"/>
          </a:xfrm>
          <a:prstGeom prst="rect">
            <a:avLst/>
          </a:prstGeom>
        </p:spPr>
      </p:pic>
      <p:pic>
        <p:nvPicPr>
          <p:cNvPr id="8" name="Рисунок 7" descr="Не входить_комикс 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2919106"/>
            <a:ext cx="4176464" cy="1806038"/>
          </a:xfrm>
          <a:prstGeom prst="rect">
            <a:avLst/>
          </a:prstGeom>
        </p:spPr>
      </p:pic>
      <p:pic>
        <p:nvPicPr>
          <p:cNvPr id="4" name="Рисунок 3" descr="Без стука не входить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95936" y="1832757"/>
            <a:ext cx="792088" cy="10293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27585" y="4976008"/>
            <a:ext cx="73448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«Идея обособленности собственного мира очень важна для подростка, он борется за то, чтобы его порог не переступали без спроса, чтобы родители (и все остальные) стучались при входе и не наводили порядок в его отсутствие.»</a:t>
            </a:r>
          </a:p>
          <a:p>
            <a:pPr algn="r"/>
            <a:r>
              <a:rPr lang="ru-RU" i="1" dirty="0"/>
              <a:t>Ворожцова О.Г «Ключ к комнате подростка»</a:t>
            </a:r>
          </a:p>
          <a:p>
            <a:r>
              <a:rPr lang="ru-RU" i="1" dirty="0"/>
              <a:t> 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dirty="0"/>
              <a:t>Правило четвертое. </a:t>
            </a:r>
            <a:br>
              <a:rPr lang="ru-RU" dirty="0"/>
            </a:br>
            <a:r>
              <a:rPr lang="ru-RU" dirty="0"/>
              <a:t>Переведи претензии в предложения</a:t>
            </a:r>
          </a:p>
        </p:txBody>
      </p:sp>
      <p:pic>
        <p:nvPicPr>
          <p:cNvPr id="4" name="Рисунок 3" descr="Две читающие_Пикасс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2708920"/>
            <a:ext cx="3110086" cy="3989706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Ищем  пересечение интересов</a:t>
            </a:r>
          </a:p>
        </p:txBody>
      </p:sp>
      <p:pic>
        <p:nvPicPr>
          <p:cNvPr id="4" name="Содержимое 3" descr="области интересов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1556792"/>
            <a:ext cx="3744416" cy="4835309"/>
          </a:xfrm>
        </p:spPr>
      </p:pic>
      <p:sp>
        <p:nvSpPr>
          <p:cNvPr id="5" name="TextBox 4"/>
          <p:cNvSpPr txBox="1"/>
          <p:nvPr/>
        </p:nvSpPr>
        <p:spPr>
          <a:xfrm>
            <a:off x="3707904" y="2668850"/>
            <a:ext cx="405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П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 чем будем договариваться?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1600200"/>
          <a:ext cx="8219256" cy="4920208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096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229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285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Стадия отношений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Предмет переговоров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2852">
                <a:tc>
                  <a:txBody>
                    <a:bodyPr/>
                    <a:lstStyle/>
                    <a:p>
                      <a:r>
                        <a:rPr lang="ru-RU" b="1" dirty="0"/>
                        <a:t>Мир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Мечты</a:t>
                      </a:r>
                      <a:r>
                        <a:rPr lang="ru-RU" b="1" baseline="0" dirty="0"/>
                        <a:t> – Цели - </a:t>
                      </a:r>
                      <a:r>
                        <a:rPr lang="ru-RU" b="1" dirty="0"/>
                        <a:t>Планы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2852">
                <a:tc>
                  <a:txBody>
                    <a:bodyPr/>
                    <a:lstStyle/>
                    <a:p>
                      <a:r>
                        <a:rPr lang="ru-RU" b="1" dirty="0"/>
                        <a:t>Размолвка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Чего мы ожидаем друг от друга?</a:t>
                      </a:r>
                    </a:p>
                    <a:p>
                      <a:r>
                        <a:rPr lang="ru-RU" b="1" dirty="0"/>
                        <a:t>На что мы можем рассчитывать, а на что – нет?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2852">
                <a:tc>
                  <a:txBody>
                    <a:bodyPr/>
                    <a:lstStyle/>
                    <a:p>
                      <a:r>
                        <a:rPr lang="ru-RU" b="1" dirty="0"/>
                        <a:t>Возмущение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По каким правилам мы живем? Где  лежит мера справедливости?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2852">
                <a:tc>
                  <a:txBody>
                    <a:bodyPr/>
                    <a:lstStyle/>
                    <a:p>
                      <a:r>
                        <a:rPr lang="ru-RU" b="1" dirty="0"/>
                        <a:t>Конфронтация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 За какие ценности  бьется каждый из нас?  В чем мы можем</a:t>
                      </a:r>
                      <a:r>
                        <a:rPr lang="ru-RU" b="1" baseline="0" dirty="0"/>
                        <a:t> уступить друг другу, а в чем – нет?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2852">
                <a:tc>
                  <a:txBody>
                    <a:bodyPr/>
                    <a:lstStyle/>
                    <a:p>
                      <a:r>
                        <a:rPr lang="ru-RU" b="1" dirty="0"/>
                        <a:t>Война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Где та дистанция,</a:t>
                      </a:r>
                      <a:r>
                        <a:rPr lang="ru-RU" b="1" baseline="0" dirty="0"/>
                        <a:t> на которой мы друг друга не разрушаем? </a:t>
                      </a:r>
                      <a:r>
                        <a:rPr lang="ru-RU" b="1" dirty="0"/>
                        <a:t>Можем  ли мы жить вместе?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Разбор кейса</a:t>
            </a:r>
          </a:p>
        </p:txBody>
      </p:sp>
      <p:pic>
        <p:nvPicPr>
          <p:cNvPr id="4" name="Содержимое 3" descr="мотоцикл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12160" y="1700808"/>
            <a:ext cx="2394967" cy="1793914"/>
          </a:xfrm>
        </p:spPr>
      </p:pic>
      <p:pic>
        <p:nvPicPr>
          <p:cNvPr id="5" name="Рисунок 4" descr="пес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628800"/>
            <a:ext cx="2638425" cy="1733550"/>
          </a:xfrm>
          <a:prstGeom prst="rect">
            <a:avLst/>
          </a:prstGeom>
        </p:spPr>
      </p:pic>
      <p:pic>
        <p:nvPicPr>
          <p:cNvPr id="6" name="Рисунок 5" descr="ссора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1800" y="2636912"/>
            <a:ext cx="3528392" cy="2399825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Подросток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528" y="1556789"/>
          <a:ext cx="8280920" cy="4824540"/>
        </p:xfrm>
        <a:graphic>
          <a:graphicData uri="http://schemas.openxmlformats.org/drawingml/2006/table">
            <a:tbl>
              <a:tblPr/>
              <a:tblGrid>
                <a:gridCol w="41809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99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3830">
                <a:tc>
                  <a:txBody>
                    <a:bodyPr/>
                    <a:lstStyle/>
                    <a:p>
                      <a:pPr algn="ctr">
                        <a:lnSpc>
                          <a:spcPts val="172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72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Претензия родителю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72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Не доверяет, вмешивается в личную жизнь, кричит, не дает общаться с друзьями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9220">
                <a:tc>
                  <a:txBody>
                    <a:bodyPr/>
                    <a:lstStyle/>
                    <a:p>
                      <a:pPr algn="ctr">
                        <a:lnSpc>
                          <a:spcPts val="172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72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Область желаемого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72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Гуляю сколько хочу,</a:t>
                      </a:r>
                      <a:r>
                        <a:rPr lang="ru-RU" sz="1800" b="1" baseline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 кем хочу и когда хочу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9220">
                <a:tc>
                  <a:txBody>
                    <a:bodyPr/>
                    <a:lstStyle/>
                    <a:p>
                      <a:pPr algn="ctr">
                        <a:lnSpc>
                          <a:spcPts val="172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72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Область категорически недопустимого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72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На меня орут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9220">
                <a:tc>
                  <a:txBody>
                    <a:bodyPr/>
                    <a:lstStyle/>
                    <a:p>
                      <a:pPr algn="ctr">
                        <a:lnSpc>
                          <a:spcPts val="172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72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 чем мечтает?</a:t>
                      </a:r>
                      <a:r>
                        <a:rPr lang="ru-RU" sz="1800" b="1" baseline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В чем нуждается? 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72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Чтобы дома было спокойно. Мечтает о мотоцикле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23050">
                <a:tc>
                  <a:txBody>
                    <a:bodyPr/>
                    <a:lstStyle/>
                    <a:p>
                      <a:pPr algn="ctr">
                        <a:lnSpc>
                          <a:spcPts val="172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72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Предложение (Для чего? Что? Сколько? Когда? Как часто? В течение какого срока? Что в награду?) 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72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72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720"/>
                        </a:lnSpc>
                        <a:spcAft>
                          <a:spcPts val="0"/>
                        </a:spcAft>
                      </a:pPr>
                      <a:r>
                        <a:rPr lang="ru-RU" sz="6000" b="1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Родитель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95536" y="1556792"/>
          <a:ext cx="8208912" cy="5440632"/>
        </p:xfrm>
        <a:graphic>
          <a:graphicData uri="http://schemas.openxmlformats.org/drawingml/2006/table">
            <a:tbl>
              <a:tblPr/>
              <a:tblGrid>
                <a:gridCol w="41445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3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49260">
                <a:tc>
                  <a:txBody>
                    <a:bodyPr/>
                    <a:lstStyle/>
                    <a:p>
                      <a:pPr algn="ctr">
                        <a:lnSpc>
                          <a:spcPts val="172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72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Претензия подростку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72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Неизвестно где находится вечером. Поздно возвращается домой. Хамит в ответ на требования.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9506">
                <a:tc>
                  <a:txBody>
                    <a:bodyPr/>
                    <a:lstStyle/>
                    <a:p>
                      <a:pPr algn="ctr">
                        <a:lnSpc>
                          <a:spcPts val="172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72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Область желаемого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72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Сын сообщает, где находится. Приходит домой до 21.00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9506">
                <a:tc>
                  <a:txBody>
                    <a:bodyPr/>
                    <a:lstStyle/>
                    <a:p>
                      <a:pPr algn="ctr">
                        <a:lnSpc>
                          <a:spcPts val="172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72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Область категорически недопустимого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72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Риск  жизни и здоровья</a:t>
                      </a:r>
                      <a:r>
                        <a:rPr lang="ru-RU" sz="1800" b="1" baseline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сына.  Уголовно-наказуемые действия. 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Отсутствие информации о том где сын  находится. 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9506">
                <a:tc>
                  <a:txBody>
                    <a:bodyPr/>
                    <a:lstStyle/>
                    <a:p>
                      <a:pPr algn="ctr">
                        <a:lnSpc>
                          <a:spcPts val="172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72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 чем мечтает?</a:t>
                      </a:r>
                      <a:r>
                        <a:rPr lang="ru-RU" sz="1800" b="1" baseline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В чем нуждается? 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72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Чтобы сын вырос настоящим мужчиной. Чтобы кто-то гулял с собакой утром и вечером.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48766">
                <a:tc>
                  <a:txBody>
                    <a:bodyPr/>
                    <a:lstStyle/>
                    <a:p>
                      <a:pPr algn="ctr">
                        <a:lnSpc>
                          <a:spcPts val="172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72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Предложение (Для чего? Что? Сколько? Когда? Как часто? В течение какого срока? Что в награду?) 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72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72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720"/>
                        </a:lnSpc>
                        <a:spcAft>
                          <a:spcPts val="0"/>
                        </a:spcAft>
                      </a:pPr>
                      <a:r>
                        <a:rPr lang="ru-RU" sz="6000" b="1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?</a:t>
                      </a:r>
                    </a:p>
                    <a:p>
                      <a:pPr algn="ctr">
                        <a:lnSpc>
                          <a:spcPts val="172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Поиск общей цели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46237"/>
            <a:ext cx="8568952" cy="45262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МЫ хотим, чтобы:</a:t>
            </a:r>
          </a:p>
          <a:p>
            <a:r>
              <a:rPr lang="ru-RU" dirty="0"/>
              <a:t>у НАС в семье был мир;</a:t>
            </a:r>
          </a:p>
          <a:p>
            <a:r>
              <a:rPr lang="ru-RU" dirty="0"/>
              <a:t>МЫ поддерживали друг друга и помогали друг другу в достижении целей;</a:t>
            </a:r>
          </a:p>
          <a:p>
            <a:r>
              <a:rPr lang="ru-RU" dirty="0"/>
              <a:t>МЫ спокойно общались и решали проблемы, уважая достоинство друг друга;</a:t>
            </a:r>
          </a:p>
          <a:p>
            <a:r>
              <a:rPr lang="ru-RU" dirty="0"/>
              <a:t>правила, о которых МЫ договорились были обязательны к выполнению для нас обоих. </a:t>
            </a: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написано пером….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23528" y="1556793"/>
          <a:ext cx="8352927" cy="4518618"/>
        </p:xfrm>
        <a:graphic>
          <a:graphicData uri="http://schemas.openxmlformats.org/drawingml/2006/table">
            <a:tbl>
              <a:tblPr/>
              <a:tblGrid>
                <a:gridCol w="2952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22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6063">
                <a:tc>
                  <a:txBody>
                    <a:bodyPr/>
                    <a:lstStyle/>
                    <a:p>
                      <a:pPr>
                        <a:lnSpc>
                          <a:spcPts val="172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72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Лист переговоров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72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Родитель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2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72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Подросток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6987">
                <a:tc>
                  <a:txBody>
                    <a:bodyPr/>
                    <a:lstStyle/>
                    <a:p>
                      <a:pPr>
                        <a:lnSpc>
                          <a:spcPts val="172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Обязательства </a:t>
                      </a:r>
                    </a:p>
                    <a:p>
                      <a:pPr>
                        <a:lnSpc>
                          <a:spcPts val="172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(Что? Сколько? Когда? Как часто? В течение какого срока?) 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2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2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493">
                <a:tc>
                  <a:txBody>
                    <a:bodyPr/>
                    <a:lstStyle/>
                    <a:p>
                      <a:pPr>
                        <a:lnSpc>
                          <a:spcPts val="172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72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Права</a:t>
                      </a:r>
                    </a:p>
                    <a:p>
                      <a:pPr>
                        <a:lnSpc>
                          <a:spcPts val="172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2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2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8733">
                <a:tc>
                  <a:txBody>
                    <a:bodyPr/>
                    <a:lstStyle/>
                    <a:p>
                      <a:pPr>
                        <a:lnSpc>
                          <a:spcPts val="172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72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Поощрения/ награды/бонусы/</a:t>
                      </a:r>
                    </a:p>
                    <a:p>
                      <a:pPr>
                        <a:lnSpc>
                          <a:spcPts val="172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поблажки за выполненные обязательства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2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2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9055">
                <a:tc>
                  <a:txBody>
                    <a:bodyPr/>
                    <a:lstStyle/>
                    <a:p>
                      <a:pPr>
                        <a:lnSpc>
                          <a:spcPts val="172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Наказания/штрафы/ порицания/ дополнительные обязанности за невыполненные обязательства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2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2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>
                        <a:lnSpc>
                          <a:spcPts val="172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72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Срок действия договора -  1 год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2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72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Подпись _____________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2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72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Подпись ______________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6"/>
          <p:cNvSpPr>
            <a:spLocks noChangeArrowheads="1"/>
          </p:cNvSpPr>
          <p:nvPr/>
        </p:nvSpPr>
        <p:spPr bwMode="auto">
          <a:xfrm>
            <a:off x="428625" y="857250"/>
            <a:ext cx="8429625" cy="313932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i="1" dirty="0"/>
              <a:t>	«…Такова была моя участь с самого детства. Все читали на моем лице признаки дурных чувств, которых не было… - и они родились. Я был скромен - меня обвиняли в лукавстве: я стал скрытен. Я глубоко чувствовал добро и зло; никто меня не ласкал, все оскорбляли: я стал злопамятен; я был угрюм, - другие дети веселы и болтливы; я чувствовал себя выше их, - меня ставили ниже. Я сделался завистлив. Я был готов любить весь мир, - меня никто не понял: и я выучился ненавидеть. …. Я говорил правду - мне не верили: я начал обманывать… И тогда в груди моей родилось отчаяние  …Я сделался нравственным калекой…»   </a:t>
            </a:r>
          </a:p>
          <a:p>
            <a:pPr algn="r">
              <a:defRPr/>
            </a:pPr>
            <a:endParaRPr lang="ru-RU" dirty="0"/>
          </a:p>
          <a:p>
            <a:pPr algn="r">
              <a:defRPr/>
            </a:pPr>
            <a:r>
              <a:rPr lang="ru-RU" dirty="0"/>
              <a:t>М.Ю.Лермонтов «Герой нашего времени»</a:t>
            </a:r>
            <a:endParaRPr lang="ru-RU" sz="1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0963" name="Picture 3" descr="G:\4поведения\картинки\post-1181224380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r="4815"/>
          <a:stretch>
            <a:fillRect/>
          </a:stretch>
        </p:blipFill>
        <p:spPr bwMode="auto">
          <a:xfrm>
            <a:off x="428596" y="4158136"/>
            <a:ext cx="3783364" cy="246968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Техники поддержки в переговорах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Признание объективной сложности ситуации</a:t>
            </a:r>
          </a:p>
          <a:p>
            <a:r>
              <a:rPr lang="ru-RU" sz="2800" dirty="0"/>
              <a:t>Уверенность в положительном исходе</a:t>
            </a:r>
          </a:p>
          <a:p>
            <a:r>
              <a:rPr lang="ru-RU" sz="2800" dirty="0"/>
              <a:t>Присоединение</a:t>
            </a:r>
          </a:p>
          <a:p>
            <a:r>
              <a:rPr lang="ru-RU" sz="2800" dirty="0"/>
              <a:t>Признание сильных сторон личности</a:t>
            </a:r>
          </a:p>
          <a:p>
            <a:r>
              <a:rPr lang="ru-RU" sz="2800" dirty="0"/>
              <a:t>Безусловное принятие</a:t>
            </a:r>
          </a:p>
          <a:p>
            <a:r>
              <a:rPr lang="ru-RU" sz="2800" dirty="0"/>
              <a:t>Забота</a:t>
            </a:r>
          </a:p>
          <a:p>
            <a:r>
              <a:rPr lang="ru-RU" sz="2800" dirty="0"/>
              <a:t>Указание на сильные стороны кооперации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189222"/>
            <a:ext cx="8604448" cy="661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Многое зависит от вашей способности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уважать ребенка,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даже если вы не согласны с ним» </a:t>
            </a:r>
            <a:endParaRPr kumimoji="0" lang="ru-RU" sz="2000" b="0" i="0" u="sng" strike="noStrike" cap="none" normalizeH="0" baseline="0" dirty="0">
              <a:ln>
                <a:noFill/>
              </a:ln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sng" strike="noStrike" cap="none" normalizeH="0" baseline="0" dirty="0">
              <a:ln>
                <a:noFill/>
              </a:ln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Эффективные действия родителя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br>
              <a:rPr kumimoji="0" lang="ru-RU" sz="20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Будьте спокойны – внимательно слушайте полное объяснение </a:t>
            </a:r>
            <a:br>
              <a:rPr kumimoji="0" lang="ru-RU" sz="20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Говорите так, чтобы он понял, что вы принимаете его как личность и уважаете его мысли </a:t>
            </a:r>
            <a:br>
              <a:rPr kumimoji="0" lang="ru-RU" sz="20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Создавайте теплую атмосферу для разговора. Выбирайте подходящее для обоих время </a:t>
            </a:r>
            <a:br>
              <a:rPr kumimoji="0" lang="ru-RU" sz="20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Спокойно отвечайте, как очень близкому другу </a:t>
            </a:r>
            <a:br>
              <a:rPr kumimoji="0" lang="ru-RU" sz="20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Попытайтесь определить ЧУВСТВА, стоящие за словами и дайте возможность их выразить</a:t>
            </a:r>
            <a:br>
              <a:rPr kumimoji="0" lang="ru-RU" sz="20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Влияйте – открывайте ему массу возможностей и других точек зрения </a:t>
            </a:r>
            <a:br>
              <a:rPr kumimoji="0" lang="ru-RU" sz="20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Делайте позитивные замечания </a:t>
            </a:r>
            <a:br>
              <a:rPr kumimoji="0" lang="ru-RU" sz="20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8. Будьте довольны возрастающим пониманием и осознанием </a:t>
            </a:r>
            <a:br>
              <a:rPr kumimoji="0" lang="ru-RU" sz="20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9.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Будьте любознательными и принимайте все </a:t>
            </a:r>
            <a:br>
              <a:rPr kumimoji="0" lang="ru-RU" sz="20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10.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Вытягивайте решения из ребенка </a:t>
            </a:r>
            <a:br>
              <a:rPr kumimoji="0" lang="ru-RU" sz="20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3600" b="0" i="0" u="none" strike="noStrike" cap="none" normalizeH="0" baseline="0" dirty="0">
              <a:ln>
                <a:noFill/>
              </a:ln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Маневры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46237"/>
            <a:ext cx="8363272" cy="452628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/>
              <a:t>Каскадный договор (на день, на неделю, на месяц, на полгода)</a:t>
            </a:r>
          </a:p>
          <a:p>
            <a:pPr algn="ctr"/>
            <a:r>
              <a:rPr lang="ru-RU" dirty="0"/>
              <a:t>Рамочный договор (Когда вернемся к переговорам?)</a:t>
            </a:r>
          </a:p>
          <a:p>
            <a:pPr algn="ctr"/>
            <a:r>
              <a:rPr lang="ru-RU" dirty="0"/>
              <a:t>Снижение претензий</a:t>
            </a:r>
          </a:p>
          <a:p>
            <a:pPr algn="ctr"/>
            <a:r>
              <a:rPr lang="ru-RU" dirty="0"/>
              <a:t>Ограничение обязательств до одного пункта </a:t>
            </a:r>
          </a:p>
          <a:p>
            <a:pPr algn="ctr"/>
            <a:r>
              <a:rPr lang="ru-RU" dirty="0"/>
              <a:t> «Договор о взаимопомощи»</a:t>
            </a:r>
          </a:p>
          <a:p>
            <a:pPr algn="ctr"/>
            <a:r>
              <a:rPr lang="ru-RU" dirty="0"/>
              <a:t>«Договор о ненападении»</a:t>
            </a:r>
          </a:p>
          <a:p>
            <a:pPr algn="ctr"/>
            <a:r>
              <a:rPr lang="ru-RU" dirty="0"/>
              <a:t>«Договор об обмене посольствами»</a:t>
            </a:r>
          </a:p>
          <a:p>
            <a:pPr algn="ctr"/>
            <a:r>
              <a:rPr lang="ru-RU" dirty="0"/>
              <a:t>«Договор о переговорах с участием посредников»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Итог  переговоров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01616" y="1556792"/>
            <a:ext cx="4690864" cy="4615725"/>
          </a:xfrm>
        </p:spPr>
        <p:txBody>
          <a:bodyPr>
            <a:normAutofit fontScale="92500" lnSpcReduction="20000"/>
          </a:bodyPr>
          <a:lstStyle/>
          <a:p>
            <a:pPr fontAlgn="base">
              <a:buNone/>
            </a:pPr>
            <a:r>
              <a:rPr lang="ru-RU" dirty="0"/>
              <a:t>В хороших переговорах обе стороны даже не понимают, что они провели переговоры. Они просто изменили свои ситуации к лучшему.</a:t>
            </a:r>
          </a:p>
          <a:p>
            <a:pPr fontAlgn="base">
              <a:buNone/>
            </a:pPr>
            <a:r>
              <a:rPr lang="ru-RU" dirty="0"/>
              <a:t>Это даже не переговоры — а способ помочь друг другу и улучшить мир вокруг.</a:t>
            </a:r>
          </a:p>
          <a:p>
            <a:endParaRPr lang="ru-RU" dirty="0"/>
          </a:p>
        </p:txBody>
      </p:sp>
      <p:pic>
        <p:nvPicPr>
          <p:cNvPr id="4" name="Рисунок 3" descr="Пикасс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556792"/>
            <a:ext cx="3541950" cy="4409728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 презентации использованы: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6236"/>
            <a:ext cx="8003232" cy="5023124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Авторские материалы тренингов «Родителям о подростках», «Как договориться с ребенком?», «Управление конфликтом»  Натальи </a:t>
            </a:r>
            <a:r>
              <a:rPr lang="ru-RU" dirty="0" err="1"/>
              <a:t>Касициной</a:t>
            </a:r>
            <a:r>
              <a:rPr lang="ru-RU" dirty="0"/>
              <a:t> (г. Санкт-Петербург) </a:t>
            </a:r>
            <a:r>
              <a:rPr lang="en-US" dirty="0">
                <a:solidFill>
                  <a:srgbClr val="00B0F0"/>
                </a:solidFill>
                <a:hlinkClick r:id="rId2"/>
              </a:rPr>
              <a:t>nkas@yandex.ru</a:t>
            </a:r>
            <a:r>
              <a:rPr lang="ru-RU" dirty="0">
                <a:solidFill>
                  <a:srgbClr val="00B0F0"/>
                </a:solidFill>
              </a:rPr>
              <a:t> </a:t>
            </a:r>
            <a:endParaRPr lang="en-US" dirty="0">
              <a:solidFill>
                <a:srgbClr val="00B0F0"/>
              </a:solidFill>
            </a:endParaRPr>
          </a:p>
          <a:p>
            <a:r>
              <a:rPr lang="ru-RU" dirty="0"/>
              <a:t>Авторские материалы тренинга «Четыре причины плохого поведения» Артура Шихова(г. Санкт-Петербург)</a:t>
            </a:r>
          </a:p>
          <a:p>
            <a:r>
              <a:rPr lang="ru-RU" dirty="0"/>
              <a:t>Материалы сайта Елены Кузьминой </a:t>
            </a:r>
            <a:r>
              <a:rPr lang="en-US" dirty="0">
                <a:hlinkClick r:id="rId3"/>
              </a:rPr>
              <a:t>http://www.kuzminaelena.ru/#!</a:t>
            </a:r>
            <a:r>
              <a:rPr lang="ru-RU" dirty="0">
                <a:hlinkClick r:id="rId3"/>
              </a:rPr>
              <a:t>Повесть-о-формате-часть-2/</a:t>
            </a:r>
            <a:r>
              <a:rPr lang="en-US" dirty="0" err="1">
                <a:hlinkClick r:id="rId3"/>
              </a:rPr>
              <a:t>chvk</a:t>
            </a:r>
            <a:r>
              <a:rPr lang="en-US" dirty="0">
                <a:hlinkClick r:id="rId3"/>
              </a:rPr>
              <a:t>/55e5a3be0cf29a3653bdc294</a:t>
            </a:r>
            <a:r>
              <a:rPr lang="ru-RU" dirty="0"/>
              <a:t> (11, 12)</a:t>
            </a:r>
          </a:p>
          <a:p>
            <a:r>
              <a:rPr lang="ru-RU" dirty="0"/>
              <a:t>Выдержки  и  рисунки из книги С.В. Кривцовой и Е.А. </a:t>
            </a:r>
            <a:r>
              <a:rPr lang="ru-RU" dirty="0" err="1"/>
              <a:t>Мухаматуллиной</a:t>
            </a:r>
            <a:r>
              <a:rPr lang="ru-RU" dirty="0"/>
              <a:t> «Учитель и проблемы дисциплины» (17)</a:t>
            </a:r>
          </a:p>
          <a:p>
            <a:r>
              <a:rPr lang="ru-RU" dirty="0"/>
              <a:t>Фото: Альберт </a:t>
            </a:r>
            <a:r>
              <a:rPr lang="ru-RU" dirty="0" err="1"/>
              <a:t>Побоков</a:t>
            </a:r>
            <a:r>
              <a:rPr lang="ru-RU" dirty="0"/>
              <a:t>, Артур </a:t>
            </a:r>
            <a:r>
              <a:rPr lang="ru-RU" dirty="0" err="1"/>
              <a:t>Шихов</a:t>
            </a:r>
            <a:endParaRPr lang="ru-RU" dirty="0"/>
          </a:p>
          <a:p>
            <a:r>
              <a:rPr lang="ru-RU" dirty="0"/>
              <a:t>Иллюстрации: открытые источники информации сети Интернет</a:t>
            </a:r>
          </a:p>
          <a:p>
            <a:r>
              <a:rPr lang="ru-RU" dirty="0"/>
              <a:t>Репродукции картин Пабло Пикассо (1, 2, 32, 43)</a:t>
            </a:r>
          </a:p>
          <a:p>
            <a:endParaRPr lang="ru-RU" dirty="0"/>
          </a:p>
          <a:p>
            <a:endParaRPr lang="ru-RU" i="1" dirty="0"/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 кризисов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1" y="404664"/>
            <a:ext cx="8424936" cy="5976664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848872" cy="1728192"/>
          </a:xfrm>
        </p:spPr>
        <p:txBody>
          <a:bodyPr>
            <a:normAutofit fontScale="90000"/>
          </a:bodyPr>
          <a:lstStyle/>
          <a:p>
            <a:r>
              <a:rPr lang="ru-RU" dirty="0"/>
              <a:t>«Сдвинь границу, займи территорию!»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40768"/>
            <a:ext cx="8219256" cy="39212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/>
              <a:t>Претензии подростка:</a:t>
            </a:r>
          </a:p>
          <a:p>
            <a:r>
              <a:rPr lang="ru-RU" sz="2800" dirty="0"/>
              <a:t>смена иерархии в семье;</a:t>
            </a:r>
          </a:p>
          <a:p>
            <a:r>
              <a:rPr lang="ru-RU" sz="2800" dirty="0"/>
              <a:t>своя территория со своими порядками;</a:t>
            </a:r>
          </a:p>
          <a:p>
            <a:r>
              <a:rPr lang="ru-RU" sz="2800" dirty="0"/>
              <a:t>меньше обязанностей больше прав;</a:t>
            </a:r>
          </a:p>
          <a:p>
            <a:r>
              <a:rPr lang="ru-RU" sz="2800" dirty="0"/>
              <a:t>личная жизнь вне контроля взрослых;</a:t>
            </a:r>
          </a:p>
          <a:p>
            <a:r>
              <a:rPr lang="ru-RU" sz="2800" dirty="0"/>
              <a:t>свобода перемещения;</a:t>
            </a:r>
          </a:p>
          <a:p>
            <a:r>
              <a:rPr lang="ru-RU" sz="2800" dirty="0"/>
              <a:t>долой режим!</a:t>
            </a:r>
          </a:p>
        </p:txBody>
      </p:sp>
      <p:pic>
        <p:nvPicPr>
          <p:cNvPr id="4" name="Рисунок 3" descr="панк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4437112"/>
            <a:ext cx="2855590" cy="2103545"/>
          </a:xfrm>
          <a:prstGeom prst="rect">
            <a:avLst/>
          </a:prstGeom>
        </p:spPr>
      </p:pic>
      <p:pic>
        <p:nvPicPr>
          <p:cNvPr id="5" name="Рисунок 4" descr="бокс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4941168"/>
            <a:ext cx="2724150" cy="1676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324544" y="-27384"/>
            <a:ext cx="9144000" cy="135416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Подросток </a:t>
            </a:r>
            <a:r>
              <a:rPr lang="en-US" dirty="0"/>
              <a:t> </a:t>
            </a:r>
            <a:r>
              <a:rPr lang="ru-RU" dirty="0"/>
              <a:t>учится/Взрослые учат:</a:t>
            </a:r>
          </a:p>
        </p:txBody>
      </p:sp>
      <p:sp>
        <p:nvSpPr>
          <p:cNvPr id="12291" name="Содержимое 8"/>
          <p:cNvSpPr>
            <a:spLocks noGrp="1"/>
          </p:cNvSpPr>
          <p:nvPr>
            <p:ph idx="1"/>
          </p:nvPr>
        </p:nvSpPr>
        <p:spPr>
          <a:xfrm>
            <a:off x="395289" y="1484784"/>
            <a:ext cx="7705104" cy="4680520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понимать себя и объяснять себя другим;</a:t>
            </a:r>
          </a:p>
          <a:p>
            <a:r>
              <a:rPr lang="ru-RU" dirty="0"/>
              <a:t>предъявлять свои интересы другим;</a:t>
            </a:r>
          </a:p>
          <a:p>
            <a:r>
              <a:rPr lang="ru-RU" dirty="0"/>
              <a:t>защищать свои интересы;</a:t>
            </a:r>
          </a:p>
          <a:p>
            <a:r>
              <a:rPr lang="ru-RU" dirty="0"/>
              <a:t>видеть и принимать во внимание интересы и ограничения близких людей;</a:t>
            </a:r>
          </a:p>
          <a:p>
            <a:r>
              <a:rPr lang="ru-RU" dirty="0"/>
              <a:t>находить разумные компромиссы в ситуациях, когда эти интересы начинают друг другу противоречить;</a:t>
            </a:r>
          </a:p>
          <a:p>
            <a:r>
              <a:rPr lang="ru-RU" dirty="0"/>
              <a:t>договариваться, брать на себя обязательства и выполнять свои обещания.</a:t>
            </a:r>
          </a:p>
          <a:p>
            <a:pPr>
              <a:buFont typeface="Wingdings 2" pitchFamily="18" charset="2"/>
              <a:buNone/>
            </a:pP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53536"/>
            <a:ext cx="8219256" cy="1303256"/>
          </a:xfrm>
        </p:spPr>
        <p:txBody>
          <a:bodyPr>
            <a:normAutofit fontScale="90000"/>
          </a:bodyPr>
          <a:lstStyle/>
          <a:p>
            <a:r>
              <a:rPr lang="ru-RU" dirty="0"/>
              <a:t>Как поддержать желание стать взрослым и ответственным?</a:t>
            </a:r>
          </a:p>
        </p:txBody>
      </p:sp>
      <p:pic>
        <p:nvPicPr>
          <p:cNvPr id="4" name="Рисунок 2" descr="IMG_9452_0.t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646237"/>
            <a:ext cx="3237582" cy="4854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499992" y="1772816"/>
            <a:ext cx="439248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/>
              <a:t> Предоставление новых прав и возможностей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 Баланс прав и обязанностей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 Запрос на совет и экспертное мнение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 Поддержка инициативы и помощь в доведении замысла до результата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 Подчеркивание нового статуса перед младшими, включение в заботу за бабушками и дедушками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 Подчеркнутая деловитость и уважительность в общении – «как равный с равным»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 Фиксирование важных договоренностей на бумаге. В разборе спорных или конфликтных ситуаций - апелляция к тексту договора.</a:t>
            </a: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528" y="188913"/>
            <a:ext cx="7121847" cy="719807"/>
          </a:xfrm>
        </p:spPr>
        <p:txBody>
          <a:bodyPr>
            <a:normAutofit/>
          </a:bodyPr>
          <a:lstStyle/>
          <a:p>
            <a:pPr marL="0" lvl="0" algn="l" fontAlgn="base">
              <a:spcAft>
                <a:spcPct val="0"/>
              </a:spcAft>
              <a:defRPr/>
            </a:pPr>
            <a:r>
              <a:rPr lang="ru-RU" sz="36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rPr>
              <a:t>Права дошкольника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908050"/>
            <a:ext cx="7300913" cy="1368425"/>
          </a:xfrm>
        </p:spPr>
        <p:txBody>
          <a:bodyPr>
            <a:normAutofit/>
          </a:bodyPr>
          <a:lstStyle/>
          <a:p>
            <a:r>
              <a:rPr lang="ru-RU" sz="2600" dirty="0"/>
              <a:t>Выбор сказки для вечернего чтения</a:t>
            </a:r>
          </a:p>
          <a:p>
            <a:r>
              <a:rPr lang="ru-RU" sz="2600" dirty="0"/>
              <a:t>Выбор сладостей в магазине</a:t>
            </a:r>
          </a:p>
          <a:p>
            <a:r>
              <a:rPr lang="ru-RU" sz="2600" dirty="0"/>
              <a:t>Выбор времени для игр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95536" y="2348880"/>
            <a:ext cx="7239000" cy="72008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800" b="1" i="0" u="none" strike="noStrike" kern="1200" cap="all" spc="0" normalizeH="0" baseline="0" noProof="0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Права школьника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179512" y="2996952"/>
            <a:ext cx="730066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73000"/>
              <a:buFont typeface="Wingdings 2" pitchFamily="18" charset="2"/>
              <a:buChar char=""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Выбор фильма для семейного просмотра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73000"/>
              <a:buFont typeface="Wingdings 2" pitchFamily="18" charset="2"/>
              <a:buChar char=""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Выбор на что тратить карманные деньги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73000"/>
              <a:buFont typeface="Wingdings 2" pitchFamily="18" charset="2"/>
              <a:buChar char=""/>
              <a:tabLst/>
              <a:defRPr/>
            </a:pPr>
            <a:r>
              <a:rPr lang="ru-RU" sz="2600" dirty="0">
                <a:latin typeface="+mn-lt"/>
              </a:rPr>
              <a:t>Выбор времени для прогулки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73000"/>
              <a:buFont typeface="Wingdings 2" pitchFamily="18" charset="2"/>
              <a:buChar char="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73000"/>
              <a:buFont typeface="Wingdings 2" pitchFamily="18" charset="2"/>
              <a:buChar char="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67544" y="4374232"/>
            <a:ext cx="7533456" cy="854968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800" b="1" i="0" u="none" strike="noStrike" kern="1200" cap="all" spc="0" normalizeH="0" baseline="0" noProof="0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Права подростка</a:t>
            </a:r>
          </a:p>
        </p:txBody>
      </p:sp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251520" y="5229200"/>
            <a:ext cx="7488832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73000"/>
              <a:buFont typeface="Wingdings 2" pitchFamily="18" charset="2"/>
              <a:buChar char=""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Выбор места летнего отдыха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73000"/>
              <a:buFont typeface="Wingdings 2" pitchFamily="18" charset="2"/>
              <a:buChar char=""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Самостоятельная покупка своей одежды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73000"/>
              <a:buFont typeface="Wingdings 2" pitchFamily="18" charset="2"/>
              <a:buChar char=""/>
              <a:tabLst/>
              <a:defRPr/>
            </a:pPr>
            <a:r>
              <a:rPr lang="ru-RU" sz="2600" dirty="0">
                <a:latin typeface="+mn-lt"/>
              </a:rPr>
              <a:t>Выбор времени для общения с друзьям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</a:t>
            </a:r>
          </a:p>
        </p:txBody>
      </p:sp>
      <p:pic>
        <p:nvPicPr>
          <p:cNvPr id="8" name="Рисунок 7" descr="дошкольиц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8264" y="764704"/>
            <a:ext cx="1976926" cy="1512168"/>
          </a:xfrm>
          <a:prstGeom prst="rect">
            <a:avLst/>
          </a:prstGeom>
        </p:spPr>
      </p:pic>
      <p:pic>
        <p:nvPicPr>
          <p:cNvPr id="9" name="Рисунок 8" descr="школьни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4" y="2780928"/>
            <a:ext cx="2018823" cy="1512168"/>
          </a:xfrm>
          <a:prstGeom prst="rect">
            <a:avLst/>
          </a:prstGeom>
        </p:spPr>
      </p:pic>
      <p:pic>
        <p:nvPicPr>
          <p:cNvPr id="11" name="Рисунок 10" descr="подросток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48264" y="4725144"/>
            <a:ext cx="1944216" cy="1872208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1817</TotalTime>
  <Words>2293</Words>
  <Application>Microsoft Office PowerPoint</Application>
  <PresentationFormat>Экран (4:3)</PresentationFormat>
  <Paragraphs>313</Paragraphs>
  <Slides>44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53" baseType="lpstr">
      <vt:lpstr>Arial</vt:lpstr>
      <vt:lpstr>Arial CYR</vt:lpstr>
      <vt:lpstr>Calibri</vt:lpstr>
      <vt:lpstr>Cambria</vt:lpstr>
      <vt:lpstr>Rockwell</vt:lpstr>
      <vt:lpstr>Times New Roman</vt:lpstr>
      <vt:lpstr>Trebuchet MS</vt:lpstr>
      <vt:lpstr>Wingdings 2</vt:lpstr>
      <vt:lpstr>Литейная</vt:lpstr>
      <vt:lpstr>КАК договориться  с подростком? </vt:lpstr>
      <vt:lpstr>1. Подросток глазами взрослых</vt:lpstr>
      <vt:lpstr>Почему подростки такие  странные/ужасные/невозможные?</vt:lpstr>
      <vt:lpstr>Презентация PowerPoint</vt:lpstr>
      <vt:lpstr>Презентация PowerPoint</vt:lpstr>
      <vt:lpstr>«Сдвинь границу, займи территорию!» </vt:lpstr>
      <vt:lpstr>Подросток  учится/Взрослые учат:</vt:lpstr>
      <vt:lpstr>Как поддержать желание стать взрослым и ответственным?</vt:lpstr>
      <vt:lpstr>Права дошкольника</vt:lpstr>
      <vt:lpstr> Обязаности дошкольника</vt:lpstr>
      <vt:lpstr>Обязанности школьника</vt:lpstr>
      <vt:lpstr>Обязанности подростка</vt:lpstr>
      <vt:lpstr>Переговоры как выход на новый уровень отношений</vt:lpstr>
      <vt:lpstr>2. Тонкости  дипломатии</vt:lpstr>
      <vt:lpstr>Правило первое.  Помоги удовлетворить скрытую потребность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Правило второе.  Изучи, пойми и прими его ценности</vt:lpstr>
      <vt:lpstr>Знаете ли вы …</vt:lpstr>
      <vt:lpstr>Чьи ценности лучше?</vt:lpstr>
      <vt:lpstr>Поколение Z (2000-2016)</vt:lpstr>
      <vt:lpstr> Правило третье.  Четко очерти границы</vt:lpstr>
      <vt:lpstr>Границы взрослых</vt:lpstr>
      <vt:lpstr>Границы подростка</vt:lpstr>
      <vt:lpstr>Уважаете ли вы границы  подростка? Учите ли их обозначать и защищать? </vt:lpstr>
      <vt:lpstr>Правило четвертое.  Переведи претензии в предложения</vt:lpstr>
      <vt:lpstr>Ищем  пересечение интересов</vt:lpstr>
      <vt:lpstr>О чем будем договариваться?</vt:lpstr>
      <vt:lpstr>Разбор кейса</vt:lpstr>
      <vt:lpstr>Подросток</vt:lpstr>
      <vt:lpstr>Родитель</vt:lpstr>
      <vt:lpstr>Поиск общей цели</vt:lpstr>
      <vt:lpstr>Что написано пером….</vt:lpstr>
      <vt:lpstr>Техники поддержки в переговорах</vt:lpstr>
      <vt:lpstr>Презентация PowerPoint</vt:lpstr>
      <vt:lpstr>Маневры</vt:lpstr>
      <vt:lpstr>Итог  переговоров</vt:lpstr>
      <vt:lpstr>В презентации использованы:</vt:lpstr>
    </vt:vector>
  </TitlesOfParts>
  <Company>Melkosoft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Может ли современная школа быть прогрессивной?</dc:title>
  <dc:creator>NKas</dc:creator>
  <cp:lastModifiedBy>365 ProPlus</cp:lastModifiedBy>
  <cp:revision>184</cp:revision>
  <dcterms:created xsi:type="dcterms:W3CDTF">2013-06-19T11:14:56Z</dcterms:created>
  <dcterms:modified xsi:type="dcterms:W3CDTF">2024-12-04T11:01:52Z</dcterms:modified>
</cp:coreProperties>
</file>