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65" r:id="rId5"/>
    <p:sldId id="276" r:id="rId6"/>
    <p:sldId id="264" r:id="rId7"/>
    <p:sldId id="281" r:id="rId8"/>
    <p:sldId id="261" r:id="rId9"/>
    <p:sldId id="263" r:id="rId10"/>
    <p:sldId id="266" r:id="rId11"/>
    <p:sldId id="268" r:id="rId12"/>
    <p:sldId id="267" r:id="rId13"/>
    <p:sldId id="272" r:id="rId14"/>
    <p:sldId id="273" r:id="rId15"/>
    <p:sldId id="275" r:id="rId16"/>
    <p:sldId id="277" r:id="rId17"/>
    <p:sldId id="279" r:id="rId18"/>
    <p:sldId id="278" r:id="rId19"/>
    <p:sldId id="271" r:id="rId20"/>
    <p:sldId id="280" r:id="rId21"/>
    <p:sldId id="270" r:id="rId22"/>
    <p:sldId id="274" r:id="rId23"/>
    <p:sldId id="282" r:id="rId24"/>
    <p:sldId id="286" r:id="rId25"/>
    <p:sldId id="285" r:id="rId26"/>
    <p:sldId id="289" r:id="rId27"/>
    <p:sldId id="290" r:id="rId28"/>
    <p:sldId id="283" r:id="rId29"/>
  </p:sldIdLst>
  <p:sldSz cx="12192000" cy="6858000"/>
  <p:notesSz cx="6761163" cy="98821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70377" autoAdjust="0"/>
  </p:normalViewPr>
  <p:slideViewPr>
    <p:cSldViewPr snapToGrid="0">
      <p:cViewPr varScale="1">
        <p:scale>
          <a:sx n="74" d="100"/>
          <a:sy n="74" d="100"/>
        </p:scale>
        <p:origin x="552" y="72"/>
      </p:cViewPr>
      <p:guideLst/>
    </p:cSldViewPr>
  </p:slideViewPr>
  <p:outlineViewPr>
    <p:cViewPr>
      <p:scale>
        <a:sx n="33" d="100"/>
        <a:sy n="33" d="100"/>
      </p:scale>
      <p:origin x="0" y="-27288"/>
    </p:cViewPr>
  </p:outlineViewPr>
  <p:notesTextViewPr>
    <p:cViewPr>
      <p:scale>
        <a:sx n="1" d="1"/>
        <a:sy n="1" d="1"/>
      </p:scale>
      <p:origin x="0" y="0"/>
    </p:cViewPr>
  </p:notesTextViewPr>
  <p:sorterViewPr>
    <p:cViewPr>
      <p:scale>
        <a:sx n="100" d="100"/>
        <a:sy n="100" d="100"/>
      </p:scale>
      <p:origin x="0" y="-65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924CA87-2846-4E70-A7E1-762F4C018B9A}" type="datetimeFigureOut">
              <a:rPr lang="ru-RU" smtClean="0"/>
              <a:t>19.01.2024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4EE25F-4F11-4FC0-AEAE-5DA9B762FC27}" type="slidenum">
              <a:rPr lang="ru-RU" smtClean="0"/>
              <a:t>‹#›</a:t>
            </a:fld>
            <a:endParaRPr lang="ru-RU"/>
          </a:p>
        </p:txBody>
      </p:sp>
    </p:spTree>
    <p:extLst>
      <p:ext uri="{BB962C8B-B14F-4D97-AF65-F5344CB8AC3E}">
        <p14:creationId xmlns:p14="http://schemas.microsoft.com/office/powerpoint/2010/main" val="1929229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924CA87-2846-4E70-A7E1-762F4C018B9A}" type="datetimeFigureOut">
              <a:rPr lang="ru-RU" smtClean="0"/>
              <a:t>19.01.2024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4EE25F-4F11-4FC0-AEAE-5DA9B762FC27}" type="slidenum">
              <a:rPr lang="ru-RU" smtClean="0"/>
              <a:t>‹#›</a:t>
            </a:fld>
            <a:endParaRPr lang="ru-RU"/>
          </a:p>
        </p:txBody>
      </p:sp>
    </p:spTree>
    <p:extLst>
      <p:ext uri="{BB962C8B-B14F-4D97-AF65-F5344CB8AC3E}">
        <p14:creationId xmlns:p14="http://schemas.microsoft.com/office/powerpoint/2010/main" val="86302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924CA87-2846-4E70-A7E1-762F4C018B9A}" type="datetimeFigureOut">
              <a:rPr lang="ru-RU" smtClean="0"/>
              <a:t>19.01.2024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4EE25F-4F11-4FC0-AEAE-5DA9B762FC27}"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3744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924CA87-2846-4E70-A7E1-762F4C018B9A}" type="datetimeFigureOut">
              <a:rPr lang="ru-RU" smtClean="0"/>
              <a:t>19.01.2024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4EE25F-4F11-4FC0-AEAE-5DA9B762FC27}" type="slidenum">
              <a:rPr lang="ru-RU" smtClean="0"/>
              <a:t>‹#›</a:t>
            </a:fld>
            <a:endParaRPr lang="ru-RU"/>
          </a:p>
        </p:txBody>
      </p:sp>
    </p:spTree>
    <p:extLst>
      <p:ext uri="{BB962C8B-B14F-4D97-AF65-F5344CB8AC3E}">
        <p14:creationId xmlns:p14="http://schemas.microsoft.com/office/powerpoint/2010/main" val="2714710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924CA87-2846-4E70-A7E1-762F4C018B9A}" type="datetimeFigureOut">
              <a:rPr lang="ru-RU" smtClean="0"/>
              <a:t>19.01.2024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4EE25F-4F11-4FC0-AEAE-5DA9B762FC27}"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41873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924CA87-2846-4E70-A7E1-762F4C018B9A}" type="datetimeFigureOut">
              <a:rPr lang="ru-RU" smtClean="0"/>
              <a:t>19.01.2024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4EE25F-4F11-4FC0-AEAE-5DA9B762FC27}" type="slidenum">
              <a:rPr lang="ru-RU" smtClean="0"/>
              <a:t>‹#›</a:t>
            </a:fld>
            <a:endParaRPr lang="ru-RU"/>
          </a:p>
        </p:txBody>
      </p:sp>
    </p:spTree>
    <p:extLst>
      <p:ext uri="{BB962C8B-B14F-4D97-AF65-F5344CB8AC3E}">
        <p14:creationId xmlns:p14="http://schemas.microsoft.com/office/powerpoint/2010/main" val="1069639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924CA87-2846-4E70-A7E1-762F4C018B9A}" type="datetimeFigureOut">
              <a:rPr lang="ru-RU" smtClean="0"/>
              <a:t>19.01.2024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4EE25F-4F11-4FC0-AEAE-5DA9B762FC27}" type="slidenum">
              <a:rPr lang="ru-RU" smtClean="0"/>
              <a:t>‹#›</a:t>
            </a:fld>
            <a:endParaRPr lang="ru-RU"/>
          </a:p>
        </p:txBody>
      </p:sp>
    </p:spTree>
    <p:extLst>
      <p:ext uri="{BB962C8B-B14F-4D97-AF65-F5344CB8AC3E}">
        <p14:creationId xmlns:p14="http://schemas.microsoft.com/office/powerpoint/2010/main" val="3985441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924CA87-2846-4E70-A7E1-762F4C018B9A}" type="datetimeFigureOut">
              <a:rPr lang="ru-RU" smtClean="0"/>
              <a:t>19.01.2024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4EE25F-4F11-4FC0-AEAE-5DA9B762FC27}" type="slidenum">
              <a:rPr lang="ru-RU" smtClean="0"/>
              <a:t>‹#›</a:t>
            </a:fld>
            <a:endParaRPr lang="ru-RU"/>
          </a:p>
        </p:txBody>
      </p:sp>
    </p:spTree>
    <p:extLst>
      <p:ext uri="{BB962C8B-B14F-4D97-AF65-F5344CB8AC3E}">
        <p14:creationId xmlns:p14="http://schemas.microsoft.com/office/powerpoint/2010/main" val="7155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924CA87-2846-4E70-A7E1-762F4C018B9A}" type="datetimeFigureOut">
              <a:rPr lang="ru-RU" smtClean="0"/>
              <a:t>19.01.2024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4EE25F-4F11-4FC0-AEAE-5DA9B762FC27}" type="slidenum">
              <a:rPr lang="ru-RU" smtClean="0"/>
              <a:t>‹#›</a:t>
            </a:fld>
            <a:endParaRPr lang="ru-RU"/>
          </a:p>
        </p:txBody>
      </p:sp>
    </p:spTree>
    <p:extLst>
      <p:ext uri="{BB962C8B-B14F-4D97-AF65-F5344CB8AC3E}">
        <p14:creationId xmlns:p14="http://schemas.microsoft.com/office/powerpoint/2010/main" val="111089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924CA87-2846-4E70-A7E1-762F4C018B9A}" type="datetimeFigureOut">
              <a:rPr lang="ru-RU" smtClean="0"/>
              <a:t>19.01.2024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4EE25F-4F11-4FC0-AEAE-5DA9B762FC27}" type="slidenum">
              <a:rPr lang="ru-RU" smtClean="0"/>
              <a:t>‹#›</a:t>
            </a:fld>
            <a:endParaRPr lang="ru-RU"/>
          </a:p>
        </p:txBody>
      </p:sp>
    </p:spTree>
    <p:extLst>
      <p:ext uri="{BB962C8B-B14F-4D97-AF65-F5344CB8AC3E}">
        <p14:creationId xmlns:p14="http://schemas.microsoft.com/office/powerpoint/2010/main" val="239737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924CA87-2846-4E70-A7E1-762F4C018B9A}" type="datetimeFigureOut">
              <a:rPr lang="ru-RU" smtClean="0"/>
              <a:t>19.01.2024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4EE25F-4F11-4FC0-AEAE-5DA9B762FC27}" type="slidenum">
              <a:rPr lang="ru-RU" smtClean="0"/>
              <a:t>‹#›</a:t>
            </a:fld>
            <a:endParaRPr lang="ru-RU"/>
          </a:p>
        </p:txBody>
      </p:sp>
    </p:spTree>
    <p:extLst>
      <p:ext uri="{BB962C8B-B14F-4D97-AF65-F5344CB8AC3E}">
        <p14:creationId xmlns:p14="http://schemas.microsoft.com/office/powerpoint/2010/main" val="111524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924CA87-2846-4E70-A7E1-762F4C018B9A}" type="datetimeFigureOut">
              <a:rPr lang="ru-RU" smtClean="0"/>
              <a:t>19.01.2024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B4EE25F-4F11-4FC0-AEAE-5DA9B762FC27}" type="slidenum">
              <a:rPr lang="ru-RU" smtClean="0"/>
              <a:t>‹#›</a:t>
            </a:fld>
            <a:endParaRPr lang="ru-RU"/>
          </a:p>
        </p:txBody>
      </p:sp>
    </p:spTree>
    <p:extLst>
      <p:ext uri="{BB962C8B-B14F-4D97-AF65-F5344CB8AC3E}">
        <p14:creationId xmlns:p14="http://schemas.microsoft.com/office/powerpoint/2010/main" val="122405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924CA87-2846-4E70-A7E1-762F4C018B9A}" type="datetimeFigureOut">
              <a:rPr lang="ru-RU" smtClean="0"/>
              <a:t>19.01.2024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B4EE25F-4F11-4FC0-AEAE-5DA9B762FC27}" type="slidenum">
              <a:rPr lang="ru-RU" smtClean="0"/>
              <a:t>‹#›</a:t>
            </a:fld>
            <a:endParaRPr lang="ru-RU"/>
          </a:p>
        </p:txBody>
      </p:sp>
    </p:spTree>
    <p:extLst>
      <p:ext uri="{BB962C8B-B14F-4D97-AF65-F5344CB8AC3E}">
        <p14:creationId xmlns:p14="http://schemas.microsoft.com/office/powerpoint/2010/main" val="5246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4CA87-2846-4E70-A7E1-762F4C018B9A}" type="datetimeFigureOut">
              <a:rPr lang="ru-RU" smtClean="0"/>
              <a:t>19.01.2024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B4EE25F-4F11-4FC0-AEAE-5DA9B762FC27}" type="slidenum">
              <a:rPr lang="ru-RU" smtClean="0"/>
              <a:t>‹#›</a:t>
            </a:fld>
            <a:endParaRPr lang="ru-RU"/>
          </a:p>
        </p:txBody>
      </p:sp>
    </p:spTree>
    <p:extLst>
      <p:ext uri="{BB962C8B-B14F-4D97-AF65-F5344CB8AC3E}">
        <p14:creationId xmlns:p14="http://schemas.microsoft.com/office/powerpoint/2010/main" val="157837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924CA87-2846-4E70-A7E1-762F4C018B9A}" type="datetimeFigureOut">
              <a:rPr lang="ru-RU" smtClean="0"/>
              <a:t>19.01.2024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4EE25F-4F11-4FC0-AEAE-5DA9B762FC27}" type="slidenum">
              <a:rPr lang="ru-RU" smtClean="0"/>
              <a:t>‹#›</a:t>
            </a:fld>
            <a:endParaRPr lang="ru-RU"/>
          </a:p>
        </p:txBody>
      </p:sp>
    </p:spTree>
    <p:extLst>
      <p:ext uri="{BB962C8B-B14F-4D97-AF65-F5344CB8AC3E}">
        <p14:creationId xmlns:p14="http://schemas.microsoft.com/office/powerpoint/2010/main" val="344884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924CA87-2846-4E70-A7E1-762F4C018B9A}" type="datetimeFigureOut">
              <a:rPr lang="ru-RU" smtClean="0"/>
              <a:t>19.01.2024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4EE25F-4F11-4FC0-AEAE-5DA9B762FC27}" type="slidenum">
              <a:rPr lang="ru-RU" smtClean="0"/>
              <a:t>‹#›</a:t>
            </a:fld>
            <a:endParaRPr lang="ru-RU"/>
          </a:p>
        </p:txBody>
      </p:sp>
    </p:spTree>
    <p:extLst>
      <p:ext uri="{BB962C8B-B14F-4D97-AF65-F5344CB8AC3E}">
        <p14:creationId xmlns:p14="http://schemas.microsoft.com/office/powerpoint/2010/main" val="206174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24CA87-2846-4E70-A7E1-762F4C018B9A}" type="datetimeFigureOut">
              <a:rPr lang="ru-RU" smtClean="0"/>
              <a:t>19.01.2024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4EE25F-4F11-4FC0-AEAE-5DA9B762FC27}" type="slidenum">
              <a:rPr lang="ru-RU" smtClean="0"/>
              <a:t>‹#›</a:t>
            </a:fld>
            <a:endParaRPr lang="ru-RU"/>
          </a:p>
        </p:txBody>
      </p:sp>
    </p:spTree>
    <p:extLst>
      <p:ext uri="{BB962C8B-B14F-4D97-AF65-F5344CB8AC3E}">
        <p14:creationId xmlns:p14="http://schemas.microsoft.com/office/powerpoint/2010/main" val="32236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28215" y="545912"/>
            <a:ext cx="8070376" cy="1433014"/>
          </a:xfrm>
        </p:spPr>
        <p:txBody>
          <a:bodyPr>
            <a:normAutofit fontScale="90000"/>
          </a:bodyPr>
          <a:lstStyle/>
          <a:p>
            <a:pPr algn="ctr"/>
            <a:r>
              <a:rPr lang="ru-RU" sz="2200" dirty="0" smtClean="0">
                <a:solidFill>
                  <a:srgbClr val="7030A0"/>
                </a:solidFill>
                <a:latin typeface="Times New Roman" panose="02020603050405020304" pitchFamily="18" charset="0"/>
                <a:cs typeface="Times New Roman" panose="02020603050405020304" pitchFamily="18" charset="0"/>
              </a:rPr>
              <a:t>Министерство образования Республики Тыва</a:t>
            </a:r>
            <a:br>
              <a:rPr lang="ru-RU" sz="2200" dirty="0" smtClean="0">
                <a:solidFill>
                  <a:srgbClr val="7030A0"/>
                </a:solidFill>
                <a:latin typeface="Times New Roman" panose="02020603050405020304" pitchFamily="18" charset="0"/>
                <a:cs typeface="Times New Roman" panose="02020603050405020304" pitchFamily="18" charset="0"/>
              </a:rPr>
            </a:br>
            <a:r>
              <a:rPr lang="ru-RU" sz="1800" dirty="0" smtClean="0">
                <a:solidFill>
                  <a:srgbClr val="7030A0"/>
                </a:solidFill>
                <a:latin typeface="Times New Roman" panose="02020603050405020304" pitchFamily="18" charset="0"/>
                <a:cs typeface="Times New Roman" panose="02020603050405020304" pitchFamily="18" charset="0"/>
              </a:rPr>
              <a:t/>
            </a:r>
            <a:br>
              <a:rPr lang="ru-RU" sz="1800" dirty="0" smtClean="0">
                <a:solidFill>
                  <a:srgbClr val="7030A0"/>
                </a:solidFill>
                <a:latin typeface="Times New Roman" panose="02020603050405020304" pitchFamily="18" charset="0"/>
                <a:cs typeface="Times New Roman" panose="02020603050405020304" pitchFamily="18" charset="0"/>
              </a:rPr>
            </a:br>
            <a:r>
              <a:rPr lang="ru-RU" sz="1800" dirty="0" smtClean="0">
                <a:solidFill>
                  <a:srgbClr val="7030A0"/>
                </a:solidFill>
                <a:latin typeface="Times New Roman" panose="02020603050405020304" pitchFamily="18" charset="0"/>
                <a:cs typeface="Times New Roman" panose="02020603050405020304" pitchFamily="18" charset="0"/>
              </a:rPr>
              <a:t>Государственное автономное образовательное учреждение</a:t>
            </a:r>
            <a:br>
              <a:rPr lang="ru-RU" sz="1800" dirty="0" smtClean="0">
                <a:solidFill>
                  <a:srgbClr val="7030A0"/>
                </a:solidFill>
                <a:latin typeface="Times New Roman" panose="02020603050405020304" pitchFamily="18" charset="0"/>
                <a:cs typeface="Times New Roman" panose="02020603050405020304" pitchFamily="18" charset="0"/>
              </a:rPr>
            </a:br>
            <a:r>
              <a:rPr lang="ru-RU" sz="1800" dirty="0" smtClean="0">
                <a:solidFill>
                  <a:srgbClr val="7030A0"/>
                </a:solidFill>
                <a:latin typeface="Times New Roman" panose="02020603050405020304" pitchFamily="18" charset="0"/>
                <a:cs typeface="Times New Roman" panose="02020603050405020304" pitchFamily="18" charset="0"/>
              </a:rPr>
              <a:t>дополнительного профессионального образования </a:t>
            </a:r>
            <a:br>
              <a:rPr lang="ru-RU" sz="1800" dirty="0" smtClean="0">
                <a:solidFill>
                  <a:srgbClr val="7030A0"/>
                </a:solidFill>
                <a:latin typeface="Times New Roman" panose="02020603050405020304" pitchFamily="18" charset="0"/>
                <a:cs typeface="Times New Roman" panose="02020603050405020304" pitchFamily="18" charset="0"/>
              </a:rPr>
            </a:br>
            <a:r>
              <a:rPr lang="ru-RU" sz="1800" b="1" dirty="0" smtClean="0">
                <a:solidFill>
                  <a:srgbClr val="7030A0"/>
                </a:solidFill>
                <a:latin typeface="Times New Roman" panose="02020603050405020304" pitchFamily="18" charset="0"/>
                <a:cs typeface="Times New Roman" panose="02020603050405020304" pitchFamily="18" charset="0"/>
              </a:rPr>
              <a:t>«Тувинский институт развития образования и повышения квалификации»</a:t>
            </a:r>
            <a:endParaRPr lang="ru-RU" sz="1800" b="1" dirty="0">
              <a:solidFill>
                <a:srgbClr val="7030A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884093" y="2637275"/>
            <a:ext cx="9144000" cy="1652351"/>
          </a:xfrm>
        </p:spPr>
        <p:txBody>
          <a:bodyPr>
            <a:noAutofit/>
          </a:bodyPr>
          <a:lstStyle/>
          <a:p>
            <a:pPr algn="ctr"/>
            <a:r>
              <a:rPr lang="ru-RU"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«Развитие системы </a:t>
            </a:r>
            <a:r>
              <a:rPr lang="ru-RU"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наставничества </a:t>
            </a:r>
            <a:endParaRPr lang="ru-RU"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(Приказы, Положение о наставничестве, «Дорожная карта» и его реализация)»</a:t>
            </a:r>
            <a:endParaRPr lang="ru-RU" sz="1200" dirty="0" smtClean="0">
              <a:solidFill>
                <a:srgbClr val="0000CC"/>
              </a:solidFill>
              <a:latin typeface="Times New Roman" panose="02020603050405020304" pitchFamily="18" charset="0"/>
              <a:cs typeface="Times New Roman" panose="02020603050405020304" pitchFamily="18" charset="0"/>
            </a:endParaRPr>
          </a:p>
          <a:p>
            <a:pPr algn="r"/>
            <a:endParaRPr lang="ru-RU" sz="14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endParaRPr lang="ru-RU" sz="14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endParaRPr lang="ru-RU" sz="1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r>
              <a:rPr lang="ru-RU" sz="1400" b="1"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Соржу</a:t>
            </a:r>
            <a:r>
              <a:rPr lang="ru-RU" sz="14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Марина </a:t>
            </a:r>
            <a:r>
              <a:rPr lang="ru-RU" sz="1400" b="1"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Бапаевна</a:t>
            </a:r>
            <a:r>
              <a:rPr lang="ru-RU" sz="14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методист</a:t>
            </a:r>
          </a:p>
          <a:p>
            <a:pPr algn="r"/>
            <a:r>
              <a:rPr lang="ru-RU" sz="14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координационно-методического отдела ТИРО и ПК</a:t>
            </a:r>
          </a:p>
          <a:p>
            <a:pPr algn="r"/>
            <a:endParaRPr lang="ru-RU" sz="1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endParaRPr lang="ru-RU"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457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968" y="237649"/>
            <a:ext cx="10254523" cy="5177051"/>
          </a:xfrm>
        </p:spPr>
        <p:txBody>
          <a:bodyPr>
            <a:normAutofit/>
          </a:bodyPr>
          <a:lstStyle/>
          <a:p>
            <a:pPr algn="ctr"/>
            <a:r>
              <a:rPr lang="ru-RU" sz="2000" b="1" dirty="0" smtClean="0">
                <a:solidFill>
                  <a:srgbClr val="0000CC"/>
                </a:solidFill>
                <a:effectLst>
                  <a:outerShdw blurRad="38100" dist="38100" dir="2700000" algn="tl">
                    <a:srgbClr val="000000">
                      <a:alpha val="43137"/>
                    </a:srgbClr>
                  </a:outerShdw>
                </a:effectLst>
              </a:rPr>
              <a:t>В </a:t>
            </a:r>
            <a:r>
              <a:rPr lang="ru-RU" sz="2000" b="1" dirty="0">
                <a:solidFill>
                  <a:srgbClr val="0000CC"/>
                </a:solidFill>
                <a:effectLst>
                  <a:outerShdw blurRad="38100" dist="38100" dir="2700000" algn="tl">
                    <a:srgbClr val="000000">
                      <a:alpha val="43137"/>
                    </a:srgbClr>
                  </a:outerShdw>
                </a:effectLst>
              </a:rPr>
              <a:t>рамках мониторинга было проанализировано распределение молодых педагогов до 35 лет по </a:t>
            </a:r>
            <a:r>
              <a:rPr lang="ru-RU" sz="2000" b="1" dirty="0" smtClean="0">
                <a:solidFill>
                  <a:srgbClr val="0000CC"/>
                </a:solidFill>
                <a:effectLst>
                  <a:outerShdw blurRad="38100" dist="38100" dir="2700000" algn="tl">
                    <a:srgbClr val="000000">
                      <a:alpha val="43137"/>
                    </a:srgbClr>
                  </a:outerShdw>
                </a:effectLst>
              </a:rPr>
              <a:t>возрастам (2023г.)</a:t>
            </a:r>
            <a:br>
              <a:rPr lang="ru-RU" sz="2000" b="1" dirty="0" smtClean="0">
                <a:solidFill>
                  <a:srgbClr val="0000CC"/>
                </a:solidFill>
                <a:effectLst>
                  <a:outerShdw blurRad="38100" dist="38100" dir="2700000" algn="tl">
                    <a:srgbClr val="000000">
                      <a:alpha val="43137"/>
                    </a:srgbClr>
                  </a:outerShdw>
                </a:effectLst>
              </a:rPr>
            </a:br>
            <a:endParaRPr lang="ru-RU" sz="2000" b="1" dirty="0">
              <a:solidFill>
                <a:srgbClr val="0000CC"/>
              </a:solidFill>
              <a:effectLst>
                <a:outerShdw blurRad="38100" dist="38100" dir="2700000" algn="tl">
                  <a:srgbClr val="000000">
                    <a:alpha val="43137"/>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76662459"/>
              </p:ext>
            </p:extLst>
          </p:nvPr>
        </p:nvGraphicFramePr>
        <p:xfrm>
          <a:off x="554819" y="1265560"/>
          <a:ext cx="9220246" cy="2054479"/>
        </p:xfrm>
        <a:graphic>
          <a:graphicData uri="http://schemas.openxmlformats.org/drawingml/2006/table">
            <a:tbl>
              <a:tblPr firstRow="1" firstCol="1" bandRow="1"/>
              <a:tblGrid>
                <a:gridCol w="2448334"/>
                <a:gridCol w="1749151"/>
                <a:gridCol w="1828800"/>
                <a:gridCol w="1506828"/>
                <a:gridCol w="1687133"/>
              </a:tblGrid>
              <a:tr h="565690">
                <a:tc>
                  <a:txBody>
                    <a:bodyPr/>
                    <a:lstStyle/>
                    <a:p>
                      <a:pPr algn="ctr">
                        <a:lnSpc>
                          <a:spcPct val="107000"/>
                        </a:lnSpc>
                        <a:spcAft>
                          <a:spcPts val="800"/>
                        </a:spcAft>
                      </a:pPr>
                      <a:r>
                        <a:rPr lang="ru-RU" sz="18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Типы образовательных организаций</a:t>
                      </a:r>
                      <a:endParaRPr lang="ru-RU"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Педагоги до 35 лет</a:t>
                      </a:r>
                      <a:endParaRPr lang="ru-RU"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До 25 лет</a:t>
                      </a:r>
                      <a:endParaRPr lang="ru-RU"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От 26 до 29 лет</a:t>
                      </a:r>
                      <a:endParaRPr lang="ru-RU"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От 30 до 35 лет</a:t>
                      </a:r>
                      <a:endParaRPr lang="ru-RU"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45">
                <a:tc>
                  <a:txBody>
                    <a:bodyPr/>
                    <a:lstStyle/>
                    <a:p>
                      <a:pPr algn="ctr">
                        <a:lnSpc>
                          <a:spcPct val="107000"/>
                        </a:lnSpc>
                        <a:spcAft>
                          <a:spcPts val="800"/>
                        </a:spcAft>
                      </a:pPr>
                      <a:r>
                        <a:rPr lang="ru-RU" sz="18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ДОУ</a:t>
                      </a:r>
                      <a:endParaRPr lang="ru-RU" sz="16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749</a:t>
                      </a:r>
                      <a:endParaRPr lang="ru-RU"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125 (17%)</a:t>
                      </a:r>
                      <a:endParaRPr lang="ru-RU"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203 (27%)</a:t>
                      </a:r>
                      <a:endParaRPr lang="ru-RU" sz="16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421</a:t>
                      </a:r>
                      <a:endParaRPr lang="ru-RU" sz="16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45">
                <a:tc>
                  <a:txBody>
                    <a:bodyPr/>
                    <a:lstStyle/>
                    <a:p>
                      <a:pPr algn="ctr">
                        <a:lnSpc>
                          <a:spcPct val="107000"/>
                        </a:lnSpc>
                        <a:spcAft>
                          <a:spcPts val="800"/>
                        </a:spcAft>
                      </a:pPr>
                      <a:r>
                        <a:rPr lang="ru-RU" sz="18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ОО</a:t>
                      </a:r>
                      <a:endParaRPr lang="ru-RU" sz="16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2122</a:t>
                      </a:r>
                      <a:endParaRPr lang="ru-RU"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406 (20%)</a:t>
                      </a:r>
                      <a:endParaRPr lang="ru-RU"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624 (29%)</a:t>
                      </a:r>
                      <a:endParaRPr lang="ru-RU"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1092 (51)</a:t>
                      </a:r>
                      <a:endParaRPr lang="ru-RU" sz="16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45">
                <a:tc>
                  <a:txBody>
                    <a:bodyPr/>
                    <a:lstStyle/>
                    <a:p>
                      <a:pPr algn="ctr">
                        <a:lnSpc>
                          <a:spcPct val="107000"/>
                        </a:lnSpc>
                        <a:spcAft>
                          <a:spcPts val="800"/>
                        </a:spcAft>
                      </a:pPr>
                      <a:r>
                        <a:rPr lang="ru-RU" sz="18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ДОД</a:t>
                      </a:r>
                      <a:endParaRPr lang="ru-RU" sz="16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87</a:t>
                      </a:r>
                      <a:endParaRPr lang="ru-RU"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13 (15%)</a:t>
                      </a:r>
                      <a:endParaRPr lang="ru-RU" sz="16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24 (28%)</a:t>
                      </a:r>
                      <a:endParaRPr lang="ru-RU"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50 (57%)</a:t>
                      </a:r>
                      <a:endParaRPr lang="ru-RU"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45">
                <a:tc>
                  <a:txBody>
                    <a:bodyPr/>
                    <a:lstStyle/>
                    <a:p>
                      <a:pPr algn="ctr">
                        <a:lnSpc>
                          <a:spcPct val="107000"/>
                        </a:lnSpc>
                        <a:spcAft>
                          <a:spcPts val="800"/>
                        </a:spcAft>
                      </a:pPr>
                      <a:r>
                        <a:rPr lang="ru-RU" sz="18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СПО</a:t>
                      </a:r>
                      <a:endParaRPr lang="ru-RU" sz="16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225</a:t>
                      </a:r>
                      <a:endParaRPr lang="ru-RU"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 (2%)</a:t>
                      </a:r>
                      <a:endParaRPr lang="ru-RU" sz="16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60 (27%)</a:t>
                      </a:r>
                      <a:endParaRPr lang="ru-RU" sz="16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161 (71%)</a:t>
                      </a:r>
                      <a:endParaRPr lang="ru-RU"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45">
                <a:tc>
                  <a:txBody>
                    <a:bodyPr/>
                    <a:lstStyle/>
                    <a:p>
                      <a:pPr algn="ctr">
                        <a:lnSpc>
                          <a:spcPct val="107000"/>
                        </a:lnSpc>
                        <a:spcAft>
                          <a:spcPts val="800"/>
                        </a:spcAft>
                      </a:pPr>
                      <a:r>
                        <a:rPr lang="ru-RU" sz="18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Итого</a:t>
                      </a:r>
                      <a:endParaRPr lang="ru-RU" sz="16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3183</a:t>
                      </a:r>
                      <a:endParaRPr lang="ru-RU"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548 (17%)</a:t>
                      </a:r>
                      <a:endParaRPr lang="ru-RU" sz="16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911 (29%)</a:t>
                      </a:r>
                      <a:endParaRPr lang="ru-RU" sz="16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1724 (54%)</a:t>
                      </a:r>
                      <a:endParaRPr lang="ru-RU"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Рисунок 3"/>
          <p:cNvPicPr>
            <a:picLocks noChangeAspect="1"/>
          </p:cNvPicPr>
          <p:nvPr/>
        </p:nvPicPr>
        <p:blipFill>
          <a:blip r:embed="rId2"/>
          <a:stretch>
            <a:fillRect/>
          </a:stretch>
        </p:blipFill>
        <p:spPr>
          <a:xfrm>
            <a:off x="1028268" y="3554278"/>
            <a:ext cx="7433151" cy="2737341"/>
          </a:xfrm>
          <a:prstGeom prst="rect">
            <a:avLst/>
          </a:prstGeom>
        </p:spPr>
      </p:pic>
    </p:spTree>
    <p:extLst>
      <p:ext uri="{BB962C8B-B14F-4D97-AF65-F5344CB8AC3E}">
        <p14:creationId xmlns:p14="http://schemas.microsoft.com/office/powerpoint/2010/main" val="260125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969" y="263406"/>
            <a:ext cx="10254523" cy="6407850"/>
          </a:xfrm>
        </p:spPr>
        <p:txBody>
          <a:bodyPr>
            <a:normAutofit/>
          </a:bodyPr>
          <a:lstStyle/>
          <a:p>
            <a:pPr algn="ctr"/>
            <a:r>
              <a:rPr lang="ru-RU" sz="2400" b="1" dirty="0">
                <a:solidFill>
                  <a:srgbClr val="0000CC"/>
                </a:solidFill>
                <a:effectLst>
                  <a:outerShdw blurRad="38100" dist="38100" dir="2700000" algn="tl">
                    <a:srgbClr val="000000">
                      <a:alpha val="43137"/>
                    </a:srgbClr>
                  </a:outerShdw>
                </a:effectLst>
              </a:rPr>
              <a:t>Распределение  молодых педагогов до 35 лет  по квалификационным </a:t>
            </a:r>
            <a:r>
              <a:rPr lang="ru-RU" sz="2400" b="1" dirty="0" smtClean="0">
                <a:solidFill>
                  <a:srgbClr val="0000CC"/>
                </a:solidFill>
                <a:effectLst>
                  <a:outerShdw blurRad="38100" dist="38100" dir="2700000" algn="tl">
                    <a:srgbClr val="000000">
                      <a:alpha val="43137"/>
                    </a:srgbClr>
                  </a:outerShdw>
                </a:effectLst>
              </a:rPr>
              <a:t>категориям (2023г.)</a:t>
            </a:r>
            <a:endParaRPr lang="ru-RU" sz="2400" b="1" dirty="0">
              <a:solidFill>
                <a:srgbClr val="0000CC"/>
              </a:solidFill>
              <a:effectLst>
                <a:outerShdw blurRad="38100" dist="38100" dir="2700000" algn="tl">
                  <a:srgbClr val="000000">
                    <a:alpha val="43137"/>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657597135"/>
              </p:ext>
            </p:extLst>
          </p:nvPr>
        </p:nvGraphicFramePr>
        <p:xfrm>
          <a:off x="384615" y="1340310"/>
          <a:ext cx="9313177" cy="1831737"/>
        </p:xfrm>
        <a:graphic>
          <a:graphicData uri="http://schemas.openxmlformats.org/drawingml/2006/table">
            <a:tbl>
              <a:tblPr firstRow="1" firstCol="1" bandRow="1"/>
              <a:tblGrid>
                <a:gridCol w="2435858"/>
                <a:gridCol w="1442434"/>
                <a:gridCol w="1532586"/>
                <a:gridCol w="1107583"/>
                <a:gridCol w="1558344"/>
                <a:gridCol w="1236372"/>
              </a:tblGrid>
              <a:tr h="527127">
                <a:tc>
                  <a:txBody>
                    <a:bodyPr/>
                    <a:lstStyle/>
                    <a:p>
                      <a:pPr algn="ctr">
                        <a:lnSpc>
                          <a:spcPct val="107000"/>
                        </a:lnSpc>
                        <a:spcAft>
                          <a:spcPts val="800"/>
                        </a:spcAft>
                      </a:pPr>
                      <a:r>
                        <a:rPr lang="ru-RU"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Типы образовательных организаций</a:t>
                      </a:r>
                      <a:endParaRPr lang="ru-RU"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Педагоги до 35 лет</a:t>
                      </a:r>
                      <a:endParaRPr lang="ru-RU"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Без категории</a:t>
                      </a:r>
                      <a:endParaRPr lang="ru-RU"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СЗД</a:t>
                      </a:r>
                      <a:endParaRPr lang="ru-RU"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Первая</a:t>
                      </a:r>
                      <a:endParaRPr lang="ru-RU"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Высшая </a:t>
                      </a:r>
                      <a:endParaRPr lang="ru-RU" sz="14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61">
                <a:tc>
                  <a:txBody>
                    <a:bodyPr/>
                    <a:lstStyle/>
                    <a:p>
                      <a:pPr algn="ctr">
                        <a:lnSpc>
                          <a:spcPct val="107000"/>
                        </a:lnSpc>
                        <a:spcAft>
                          <a:spcPts val="800"/>
                        </a:spcAft>
                      </a:pPr>
                      <a:r>
                        <a:rPr lang="ru-RU" sz="1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ДОУ</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749</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516 (69%)</a:t>
                      </a:r>
                      <a:endParaRPr lang="ru-RU"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84 (11%)</a:t>
                      </a:r>
                      <a:endParaRPr lang="ru-RU"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137 (18%)</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12 (2)</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61">
                <a:tc>
                  <a:txBody>
                    <a:bodyPr/>
                    <a:lstStyle/>
                    <a:p>
                      <a:pPr algn="ctr">
                        <a:lnSpc>
                          <a:spcPct val="107000"/>
                        </a:lnSpc>
                        <a:spcAft>
                          <a:spcPts val="800"/>
                        </a:spcAft>
                      </a:pPr>
                      <a:r>
                        <a:rPr lang="ru-RU" sz="1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ОО</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2122</a:t>
                      </a:r>
                      <a:endParaRPr lang="ru-RU"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1276 (60%)</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222 (10%)</a:t>
                      </a:r>
                      <a:endParaRPr lang="ru-RU"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588 (28%)</a:t>
                      </a:r>
                      <a:endParaRPr lang="ru-RU"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36 (2)</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61">
                <a:tc>
                  <a:txBody>
                    <a:bodyPr/>
                    <a:lstStyle/>
                    <a:p>
                      <a:pPr algn="ctr">
                        <a:lnSpc>
                          <a:spcPct val="107000"/>
                        </a:lnSpc>
                        <a:spcAft>
                          <a:spcPts val="800"/>
                        </a:spcAft>
                      </a:pPr>
                      <a:r>
                        <a:rPr lang="ru-RU" sz="1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ДОД</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87</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43 (49%)</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 (9%)</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36 (42%)</a:t>
                      </a:r>
                      <a:endParaRPr lang="ru-RU"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0 (0%)</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61">
                <a:tc>
                  <a:txBody>
                    <a:bodyPr/>
                    <a:lstStyle/>
                    <a:p>
                      <a:pPr algn="ctr">
                        <a:lnSpc>
                          <a:spcPct val="107000"/>
                        </a:lnSpc>
                        <a:spcAft>
                          <a:spcPts val="800"/>
                        </a:spcAft>
                      </a:pPr>
                      <a:r>
                        <a:rPr lang="ru-RU" sz="1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СПО</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225</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84 (37%)</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10 (4%)</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118 (53%)</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13 (6%)</a:t>
                      </a:r>
                      <a:endParaRPr lang="ru-RU"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61">
                <a:tc>
                  <a:txBody>
                    <a:bodyPr/>
                    <a:lstStyle/>
                    <a:p>
                      <a:pPr algn="ctr">
                        <a:lnSpc>
                          <a:spcPct val="107000"/>
                        </a:lnSpc>
                        <a:spcAft>
                          <a:spcPts val="800"/>
                        </a:spcAft>
                      </a:pPr>
                      <a:r>
                        <a:rPr lang="ru-RU" sz="1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Итого</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3183</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1919 (60%)</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324 (10%)</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879 (28%)</a:t>
                      </a:r>
                      <a:endParaRPr lang="ru-RU" sz="1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61 (2%)</a:t>
                      </a:r>
                      <a:endParaRPr lang="ru-RU"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Рисунок 3"/>
          <p:cNvPicPr>
            <a:picLocks noChangeAspect="1"/>
          </p:cNvPicPr>
          <p:nvPr/>
        </p:nvPicPr>
        <p:blipFill>
          <a:blip r:embed="rId2"/>
          <a:stretch>
            <a:fillRect/>
          </a:stretch>
        </p:blipFill>
        <p:spPr>
          <a:xfrm>
            <a:off x="1499618" y="3451538"/>
            <a:ext cx="7142106" cy="2764478"/>
          </a:xfrm>
          <a:prstGeom prst="rect">
            <a:avLst/>
          </a:prstGeom>
        </p:spPr>
      </p:pic>
    </p:spTree>
    <p:extLst>
      <p:ext uri="{BB962C8B-B14F-4D97-AF65-F5344CB8AC3E}">
        <p14:creationId xmlns:p14="http://schemas.microsoft.com/office/powerpoint/2010/main" val="2599837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a:bodyPr>
          <a:lstStyle/>
          <a:p>
            <a:pPr algn="ctr"/>
            <a:r>
              <a:rPr lang="ru-RU" sz="2400" b="1" dirty="0">
                <a:solidFill>
                  <a:srgbClr val="0000CC"/>
                </a:solidFill>
                <a:effectLst>
                  <a:outerShdw blurRad="38100" dist="38100" dir="2700000" algn="tl">
                    <a:srgbClr val="000000">
                      <a:alpha val="43137"/>
                    </a:srgbClr>
                  </a:outerShdw>
                </a:effectLst>
              </a:rPr>
              <a:t>Количество и доля учителей-наставников от общего числа </a:t>
            </a:r>
            <a:r>
              <a:rPr lang="ru-RU" sz="2400" b="1" dirty="0" smtClean="0">
                <a:solidFill>
                  <a:srgbClr val="0000CC"/>
                </a:solidFill>
                <a:effectLst>
                  <a:outerShdw blurRad="38100" dist="38100" dir="2700000" algn="tl">
                    <a:srgbClr val="000000">
                      <a:alpha val="43137"/>
                    </a:srgbClr>
                  </a:outerShdw>
                </a:effectLst>
              </a:rPr>
              <a:t>педагогических работников (2023г.)</a:t>
            </a:r>
            <a:br>
              <a:rPr lang="ru-RU" sz="2400" b="1" dirty="0" smtClean="0">
                <a:solidFill>
                  <a:srgbClr val="0000CC"/>
                </a:solidFill>
                <a:effectLst>
                  <a:outerShdw blurRad="38100" dist="38100" dir="2700000" algn="tl">
                    <a:srgbClr val="000000">
                      <a:alpha val="43137"/>
                    </a:srgbClr>
                  </a:outerShdw>
                </a:effectLst>
              </a:rPr>
            </a:br>
            <a:endParaRPr lang="ru-RU" sz="2400" b="1" dirty="0">
              <a:solidFill>
                <a:srgbClr val="0000CC"/>
              </a:solidFill>
              <a:effectLst>
                <a:outerShdw blurRad="38100" dist="38100" dir="2700000" algn="tl">
                  <a:srgbClr val="000000">
                    <a:alpha val="43137"/>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63037820"/>
              </p:ext>
            </p:extLst>
          </p:nvPr>
        </p:nvGraphicFramePr>
        <p:xfrm>
          <a:off x="393846" y="1311396"/>
          <a:ext cx="9381219" cy="3413504"/>
        </p:xfrm>
        <a:graphic>
          <a:graphicData uri="http://schemas.openxmlformats.org/drawingml/2006/table">
            <a:tbl>
              <a:tblPr firstRow="1" firstCol="1" bandRow="1"/>
              <a:tblGrid>
                <a:gridCol w="2209299"/>
                <a:gridCol w="1878197"/>
                <a:gridCol w="1822525"/>
                <a:gridCol w="2143860"/>
                <a:gridCol w="1327338"/>
              </a:tblGrid>
              <a:tr h="697708">
                <a:tc>
                  <a:txBody>
                    <a:bodyPr/>
                    <a:lstStyle/>
                    <a:p>
                      <a:pPr algn="ctr">
                        <a:lnSpc>
                          <a:spcPct val="107000"/>
                        </a:lnSpc>
                        <a:spcAft>
                          <a:spcPts val="800"/>
                        </a:spcAft>
                      </a:pPr>
                      <a:r>
                        <a:rPr lang="ru-RU"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Типы образовательных организаций</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Количество педагогов</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Количество наставников</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Доля наставников от общего количества педагогов</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Педагоги со стажем до 3 лет</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92">
                <a:tc>
                  <a:txBody>
                    <a:bodyPr/>
                    <a:lstStyle/>
                    <a:p>
                      <a:pPr algn="ctr">
                        <a:lnSpc>
                          <a:spcPct val="107000"/>
                        </a:lnSpc>
                        <a:spcAft>
                          <a:spcPts val="800"/>
                        </a:spcAft>
                      </a:pPr>
                      <a:r>
                        <a:rPr lang="ru-RU"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ДОУ</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2743</a:t>
                      </a:r>
                      <a:endPar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315</a:t>
                      </a:r>
                      <a:endPar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0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421</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92">
                <a:tc>
                  <a:txBody>
                    <a:bodyPr/>
                    <a:lstStyle/>
                    <a:p>
                      <a:pPr algn="ctr">
                        <a:lnSpc>
                          <a:spcPct val="107000"/>
                        </a:lnSpc>
                        <a:spcAft>
                          <a:spcPts val="800"/>
                        </a:spcAft>
                      </a:pPr>
                      <a:r>
                        <a:rPr lang="ru-RU"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ОО</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7363</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881</a:t>
                      </a:r>
                      <a:endPar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0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1044</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92">
                <a:tc>
                  <a:txBody>
                    <a:bodyPr/>
                    <a:lstStyle/>
                    <a:p>
                      <a:pPr algn="ctr">
                        <a:lnSpc>
                          <a:spcPct val="107000"/>
                        </a:lnSpc>
                        <a:spcAft>
                          <a:spcPts val="800"/>
                        </a:spcAft>
                      </a:pPr>
                      <a:r>
                        <a:rPr lang="ru-RU"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ДОД</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259</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0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92">
                <a:tc>
                  <a:txBody>
                    <a:bodyPr/>
                    <a:lstStyle/>
                    <a:p>
                      <a:pPr algn="ctr">
                        <a:lnSpc>
                          <a:spcPct val="107000"/>
                        </a:lnSpc>
                        <a:spcAft>
                          <a:spcPts val="800"/>
                        </a:spcAft>
                      </a:pPr>
                      <a:r>
                        <a:rPr lang="ru-RU"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СПО</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818</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57</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68</a:t>
                      </a:r>
                      <a:endPar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92">
                <a:tc>
                  <a:txBody>
                    <a:bodyPr/>
                    <a:lstStyle/>
                    <a:p>
                      <a:pPr algn="ctr">
                        <a:lnSpc>
                          <a:spcPct val="107000"/>
                        </a:lnSpc>
                        <a:spcAft>
                          <a:spcPts val="800"/>
                        </a:spcAft>
                      </a:pPr>
                      <a:r>
                        <a:rPr lang="ru-RU"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Итого</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11183</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1271</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ru-RU"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1554</a:t>
                      </a:r>
                      <a:endPar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9261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a:bodyPr>
          <a:lstStyle/>
          <a:p>
            <a:pPr algn="ctr"/>
            <a:r>
              <a:rPr lang="ru-RU" sz="1800" b="1" dirty="0">
                <a:solidFill>
                  <a:srgbClr val="0000CC"/>
                </a:solidFill>
                <a:effectLst>
                  <a:outerShdw blurRad="38100" dist="38100" dir="2700000" algn="tl">
                    <a:srgbClr val="000000">
                      <a:alpha val="43137"/>
                    </a:srgbClr>
                  </a:outerShdw>
                </a:effectLst>
              </a:rPr>
              <a:t>Распределение участников конкурсов профессионального мастерства (педагогов) </a:t>
            </a:r>
            <a:r>
              <a:rPr lang="ru-RU" sz="1800" b="1" dirty="0" smtClean="0">
                <a:solidFill>
                  <a:srgbClr val="0000CC"/>
                </a:solidFill>
                <a:effectLst>
                  <a:outerShdw blurRad="38100" dist="38100" dir="2700000" algn="tl">
                    <a:srgbClr val="000000">
                      <a:alpha val="43137"/>
                    </a:srgbClr>
                  </a:outerShdw>
                </a:effectLst>
              </a:rPr>
              <a:t/>
            </a:r>
            <a:br>
              <a:rPr lang="ru-RU" sz="1800" b="1" dirty="0" smtClean="0">
                <a:solidFill>
                  <a:srgbClr val="0000CC"/>
                </a:solidFill>
                <a:effectLst>
                  <a:outerShdw blurRad="38100" dist="38100" dir="2700000" algn="tl">
                    <a:srgbClr val="000000">
                      <a:alpha val="43137"/>
                    </a:srgbClr>
                  </a:outerShdw>
                </a:effectLst>
              </a:rPr>
            </a:br>
            <a:r>
              <a:rPr lang="ru-RU" sz="1800" b="1" dirty="0" smtClean="0">
                <a:solidFill>
                  <a:srgbClr val="0000CC"/>
                </a:solidFill>
                <a:effectLst>
                  <a:outerShdw blurRad="38100" dist="38100" dir="2700000" algn="tl">
                    <a:srgbClr val="000000">
                      <a:alpha val="43137"/>
                    </a:srgbClr>
                  </a:outerShdw>
                </a:effectLst>
              </a:rPr>
              <a:t>по </a:t>
            </a:r>
            <a:r>
              <a:rPr lang="ru-RU" sz="1800" b="1" dirty="0" err="1">
                <a:solidFill>
                  <a:srgbClr val="0000CC"/>
                </a:solidFill>
                <a:effectLst>
                  <a:outerShdw blurRad="38100" dist="38100" dir="2700000" algn="tl">
                    <a:srgbClr val="000000">
                      <a:alpha val="43137"/>
                    </a:srgbClr>
                  </a:outerShdw>
                </a:effectLst>
              </a:rPr>
              <a:t>кожуунам</a:t>
            </a:r>
            <a:r>
              <a:rPr lang="ru-RU" sz="1800" b="1" dirty="0">
                <a:solidFill>
                  <a:srgbClr val="0000CC"/>
                </a:solidFill>
                <a:effectLst>
                  <a:outerShdw blurRad="38100" dist="38100" dir="2700000" algn="tl">
                    <a:srgbClr val="000000">
                      <a:alpha val="43137"/>
                    </a:srgbClr>
                  </a:outerShdw>
                </a:effectLst>
              </a:rPr>
              <a:t> </a:t>
            </a:r>
            <a:r>
              <a:rPr lang="ru-RU" sz="1800" b="1" dirty="0" smtClean="0">
                <a:solidFill>
                  <a:srgbClr val="0000CC"/>
                </a:solidFill>
                <a:effectLst>
                  <a:outerShdw blurRad="38100" dist="38100" dir="2700000" algn="tl">
                    <a:srgbClr val="000000">
                      <a:alpha val="43137"/>
                    </a:srgbClr>
                  </a:outerShdw>
                </a:effectLst>
              </a:rPr>
              <a:t>за последние годы</a:t>
            </a:r>
            <a:br>
              <a:rPr lang="ru-RU" sz="1800" b="1" dirty="0" smtClean="0">
                <a:solidFill>
                  <a:srgbClr val="0000CC"/>
                </a:solidFill>
                <a:effectLst>
                  <a:outerShdw blurRad="38100" dist="38100" dir="2700000" algn="tl">
                    <a:srgbClr val="000000">
                      <a:alpha val="43137"/>
                    </a:srgbClr>
                  </a:outerShdw>
                </a:effectLst>
              </a:rPr>
            </a:br>
            <a:endParaRPr lang="ru-RU" sz="1800" b="1" dirty="0">
              <a:solidFill>
                <a:srgbClr val="0000CC"/>
              </a:solidFill>
              <a:effectLst>
                <a:outerShdw blurRad="38100" dist="38100" dir="2700000" algn="tl">
                  <a:srgbClr val="000000">
                    <a:alpha val="43137"/>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129915051"/>
              </p:ext>
            </p:extLst>
          </p:nvPr>
        </p:nvGraphicFramePr>
        <p:xfrm>
          <a:off x="253484" y="845584"/>
          <a:ext cx="9629518" cy="6332456"/>
        </p:xfrm>
        <a:graphic>
          <a:graphicData uri="http://schemas.openxmlformats.org/drawingml/2006/table">
            <a:tbl>
              <a:tblPr firstRow="1" firstCol="1" lastRow="1" lastCol="1" bandRow="1" bandCol="1"/>
              <a:tblGrid>
                <a:gridCol w="2166128"/>
                <a:gridCol w="805124"/>
                <a:gridCol w="914989"/>
                <a:gridCol w="914989"/>
                <a:gridCol w="914989"/>
                <a:gridCol w="718217"/>
                <a:gridCol w="804305"/>
                <a:gridCol w="804305"/>
                <a:gridCol w="804305"/>
                <a:gridCol w="782167"/>
              </a:tblGrid>
              <a:tr h="321242">
                <a:tc>
                  <a:txBody>
                    <a:bodyPr/>
                    <a:lstStyle/>
                    <a:p>
                      <a:pPr algn="ctr">
                        <a:lnSpc>
                          <a:spcPct val="115000"/>
                        </a:lnSpc>
                        <a:spcAft>
                          <a:spcPts val="0"/>
                        </a:spcAft>
                      </a:pPr>
                      <a:r>
                        <a:rPr lang="ru-RU" sz="1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Кожууны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2022</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2023</a:t>
                      </a:r>
                      <a:endParaRPr kumimoji="0" lang="ru-RU" sz="1400" b="0" i="0" u="none" strike="noStrike" kern="1200" cap="none" spc="0" normalizeH="0" baseline="0" noProof="0" dirty="0" smtClean="0">
                        <a:ln>
                          <a:noFill/>
                        </a:ln>
                        <a:solidFill>
                          <a:srgbClr val="0070C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Кызыл</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Ак-Довурак</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Кызылский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Каа-Хемский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Улуг-Хемский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242">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Дзун-Хемчикский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242">
                <a:tc>
                  <a:txBody>
                    <a:bodyPr/>
                    <a:lstStyle/>
                    <a:p>
                      <a:pPr>
                        <a:lnSpc>
                          <a:spcPct val="115000"/>
                        </a:lnSpc>
                        <a:spcAft>
                          <a:spcPts val="0"/>
                        </a:spcAft>
                      </a:pPr>
                      <a:r>
                        <a:rPr lang="ru-RU" sz="1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Барун-Хемчикский</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Овюрский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Сут-Хольский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Тандинский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Пий-Хемский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Эрзинский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Тес-Хемский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Тоджинский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Чеди-Хольский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242">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Монгун-Тайгинский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Тере-Хольский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Чаа-Хольский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Бай-Тайгинский</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1</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Рес. учреждения</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latin typeface="Times New Roman" panose="02020603050405020304" pitchFamily="18" charset="0"/>
                          <a:cs typeface="Times New Roman" panose="02020603050405020304" pitchFamily="18" charset="0"/>
                        </a:rPr>
                        <a:t>-</a:t>
                      </a:r>
                      <a:endParaRPr lang="ru-RU" sz="1600" b="0"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Итого</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600" b="1" dirty="0" smtClean="0">
                          <a:solidFill>
                            <a:srgbClr val="0070C0"/>
                          </a:solidFill>
                          <a:latin typeface="Times New Roman" panose="02020603050405020304" pitchFamily="18" charset="0"/>
                          <a:cs typeface="Times New Roman" panose="02020603050405020304" pitchFamily="18" charset="0"/>
                        </a:rPr>
                        <a:t>18</a:t>
                      </a:r>
                      <a:endParaRPr lang="ru-RU" sz="1600" b="1" dirty="0">
                        <a:solidFill>
                          <a:srgbClr val="0070C0"/>
                        </a:solidFill>
                        <a:latin typeface="Times New Roman" panose="02020603050405020304" pitchFamily="18" charset="0"/>
                        <a:cs typeface="Times New Roman" panose="02020603050405020304" pitchFamily="18" charset="0"/>
                      </a:endParaRPr>
                    </a:p>
                  </a:txBody>
                  <a:tcPr marL="57133" marR="57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2922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0"/>
            <a:ext cx="10254523" cy="6658377"/>
          </a:xfrm>
        </p:spPr>
        <p:txBody>
          <a:bodyPr>
            <a:normAutofit/>
          </a:bodyPr>
          <a:lstStyle/>
          <a:p>
            <a:pPr algn="ctr"/>
            <a:r>
              <a:rPr lang="ru-RU" sz="1800" b="1" dirty="0">
                <a:solidFill>
                  <a:srgbClr val="0000CC"/>
                </a:solidFill>
                <a:effectLst>
                  <a:outerShdw blurRad="38100" dist="38100" dir="2700000" algn="tl">
                    <a:srgbClr val="000000">
                      <a:alpha val="43137"/>
                    </a:srgbClr>
                  </a:outerShdw>
                </a:effectLst>
              </a:rPr>
              <a:t>Распределение по должностям (учителей-предметников) наибольшее количество приняло участие в конкурсах профессионального мастерства:</a:t>
            </a:r>
          </a:p>
        </p:txBody>
      </p:sp>
      <p:graphicFrame>
        <p:nvGraphicFramePr>
          <p:cNvPr id="3" name="Таблица 2"/>
          <p:cNvGraphicFramePr>
            <a:graphicFrameLocks noGrp="1"/>
          </p:cNvGraphicFramePr>
          <p:nvPr>
            <p:extLst>
              <p:ext uri="{D42A27DB-BD31-4B8C-83A1-F6EECF244321}">
                <p14:modId xmlns:p14="http://schemas.microsoft.com/office/powerpoint/2010/main" val="1720500350"/>
              </p:ext>
            </p:extLst>
          </p:nvPr>
        </p:nvGraphicFramePr>
        <p:xfrm>
          <a:off x="411739" y="831916"/>
          <a:ext cx="9144385" cy="4933347"/>
        </p:xfrm>
        <a:graphic>
          <a:graphicData uri="http://schemas.openxmlformats.org/drawingml/2006/table">
            <a:tbl>
              <a:tblPr firstRow="1" firstCol="1" bandRow="1"/>
              <a:tblGrid>
                <a:gridCol w="3980403"/>
                <a:gridCol w="984294"/>
                <a:gridCol w="884439"/>
                <a:gridCol w="884439"/>
                <a:gridCol w="884439"/>
                <a:gridCol w="813113"/>
                <a:gridCol w="713258"/>
              </a:tblGrid>
              <a:tr h="248049">
                <a:tc rowSpan="2">
                  <a:txBody>
                    <a:bodyPr/>
                    <a:lstStyle/>
                    <a:p>
                      <a:pPr algn="ctr">
                        <a:lnSpc>
                          <a:spcPct val="115000"/>
                        </a:lnSpc>
                        <a:tabLst>
                          <a:tab pos="270510" algn="l"/>
                        </a:tabLst>
                      </a:pPr>
                      <a:r>
                        <a:rPr lang="ru-RU" sz="1600" dirty="0">
                          <a:solidFill>
                            <a:srgbClr val="C00000"/>
                          </a:solidFill>
                          <a:effectLst/>
                          <a:latin typeface="Times New Roman" panose="02020603050405020304" pitchFamily="18" charset="0"/>
                          <a:cs typeface="Times New Roman" panose="02020603050405020304" pitchFamily="18" charset="0"/>
                        </a:rPr>
                        <a:t>Наименование должностей</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tabLst>
                          <a:tab pos="270510" algn="l"/>
                        </a:tabLst>
                      </a:pPr>
                      <a:r>
                        <a:rPr lang="ru-RU" sz="1600" dirty="0">
                          <a:solidFill>
                            <a:srgbClr val="C00000"/>
                          </a:solidFill>
                          <a:effectLst/>
                          <a:latin typeface="Times New Roman" panose="02020603050405020304" pitchFamily="18" charset="0"/>
                          <a:cs typeface="Times New Roman" panose="02020603050405020304" pitchFamily="18" charset="0"/>
                        </a:rPr>
                        <a:t>Молодой специалист</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9798">
                <a:tc vMerge="1">
                  <a:txBody>
                    <a:bodyPr/>
                    <a:lstStyle/>
                    <a:p>
                      <a:endParaRPr lang="ru-RU"/>
                    </a:p>
                  </a:txBody>
                  <a:tcPr/>
                </a:tc>
                <a:tc>
                  <a:txBody>
                    <a:bodyPr/>
                    <a:lstStyle/>
                    <a:p>
                      <a:pPr algn="ctr">
                        <a:lnSpc>
                          <a:spcPct val="115000"/>
                        </a:lnSpc>
                        <a:spcAft>
                          <a:spcPts val="0"/>
                        </a:spcAft>
                        <a:tabLst>
                          <a:tab pos="270510" algn="l"/>
                        </a:tabLst>
                      </a:pPr>
                      <a:r>
                        <a:rPr lang="ru-RU" sz="1600" dirty="0">
                          <a:solidFill>
                            <a:srgbClr val="C00000"/>
                          </a:solidFill>
                          <a:effectLst/>
                          <a:latin typeface="Times New Roman" panose="02020603050405020304" pitchFamily="18" charset="0"/>
                          <a:cs typeface="Times New Roman" panose="02020603050405020304" pitchFamily="18" charset="0"/>
                        </a:rPr>
                        <a:t>2017</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a:solidFill>
                            <a:srgbClr val="C00000"/>
                          </a:solidFill>
                          <a:effectLst/>
                          <a:latin typeface="Times New Roman" panose="02020603050405020304" pitchFamily="18" charset="0"/>
                          <a:cs typeface="Times New Roman" panose="02020603050405020304" pitchFamily="18" charset="0"/>
                        </a:rPr>
                        <a:t>2018</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C00000"/>
                          </a:solidFill>
                          <a:effectLst/>
                          <a:latin typeface="Times New Roman" panose="02020603050405020304" pitchFamily="18" charset="0"/>
                          <a:cs typeface="Times New Roman" panose="02020603050405020304" pitchFamily="18" charset="0"/>
                        </a:rPr>
                        <a:t>2020</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C00000"/>
                          </a:solidFill>
                          <a:effectLst/>
                          <a:latin typeface="Times New Roman" panose="02020603050405020304" pitchFamily="18" charset="0"/>
                          <a:cs typeface="Times New Roman" panose="02020603050405020304" pitchFamily="18" charset="0"/>
                        </a:rPr>
                        <a:t>2021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C00000"/>
                          </a:solidFill>
                          <a:effectLst/>
                          <a:latin typeface="Times New Roman" panose="02020603050405020304" pitchFamily="18" charset="0"/>
                          <a:cs typeface="Times New Roman" panose="02020603050405020304" pitchFamily="18" charset="0"/>
                        </a:rPr>
                        <a:t>2022</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tab pos="270510" algn="l"/>
                        </a:tabLst>
                        <a:defRPr/>
                      </a:pPr>
                      <a:r>
                        <a:rPr kumimoji="0" lang="ru-RU" sz="16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2023</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01">
                <a:tc>
                  <a:txBody>
                    <a:bodyPr/>
                    <a:lstStyle/>
                    <a:p>
                      <a:pPr marL="0" lvl="0" indent="0" algn="just">
                        <a:lnSpc>
                          <a:spcPct val="115000"/>
                        </a:lnSpc>
                        <a:spcAft>
                          <a:spcPts val="0"/>
                        </a:spcAft>
                        <a:buFont typeface="Symbol" panose="05050102010706020507" pitchFamily="18" charset="2"/>
                        <a:buNone/>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учителя начальных классов</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2</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6</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2</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2</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a:solidFill>
                            <a:srgbClr val="0070C0"/>
                          </a:solidFill>
                          <a:effectLst/>
                          <a:latin typeface="Times New Roman" panose="02020603050405020304" pitchFamily="18" charset="0"/>
                          <a:cs typeface="Times New Roman" panose="02020603050405020304" pitchFamily="18" charset="0"/>
                        </a:rPr>
                        <a:t>3</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effectLst/>
                          <a:latin typeface="Times New Roman" panose="02020603050405020304" pitchFamily="18" charset="0"/>
                          <a:cs typeface="Times New Roman" panose="02020603050405020304" pitchFamily="18" charset="0"/>
                        </a:rPr>
                        <a:t>5</a:t>
                      </a:r>
                      <a:endParaRPr lang="ru-RU" sz="1600" b="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01">
                <a:tc>
                  <a:txBody>
                    <a:bodyPr/>
                    <a:lstStyle/>
                    <a:p>
                      <a:pPr marL="0" lvl="0" indent="0" algn="just">
                        <a:lnSpc>
                          <a:spcPct val="115000"/>
                        </a:lnSpc>
                        <a:spcAft>
                          <a:spcPts val="0"/>
                        </a:spcAft>
                        <a:buFont typeface="Symbol" panose="05050102010706020507" pitchFamily="18" charset="2"/>
                        <a:buNone/>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учителя истории</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smtClean="0">
                          <a:solidFill>
                            <a:srgbClr val="0070C0"/>
                          </a:solidFill>
                          <a:effectLst/>
                          <a:latin typeface="Times New Roman" panose="02020603050405020304" pitchFamily="18" charset="0"/>
                          <a:cs typeface="Times New Roman" panose="02020603050405020304" pitchFamily="18" charset="0"/>
                        </a:rPr>
                        <a:t>-</a:t>
                      </a:r>
                      <a:r>
                        <a:rPr lang="ru-RU" sz="1600" dirty="0">
                          <a:solidFill>
                            <a:srgbClr val="0070C0"/>
                          </a:solidFill>
                          <a:effectLst/>
                          <a:latin typeface="Times New Roman" panose="02020603050405020304" pitchFamily="18" charset="0"/>
                          <a:cs typeface="Times New Roman" panose="02020603050405020304" pitchFamily="18" charset="0"/>
                        </a:rPr>
                        <a:t>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2</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effectLst/>
                          <a:latin typeface="Times New Roman" panose="02020603050405020304" pitchFamily="18" charset="0"/>
                          <a:cs typeface="Times New Roman" panose="02020603050405020304" pitchFamily="18" charset="0"/>
                        </a:rPr>
                        <a:t>-</a:t>
                      </a:r>
                      <a:endParaRPr lang="ru-RU" sz="1600" b="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01">
                <a:tc>
                  <a:txBody>
                    <a:bodyPr/>
                    <a:lstStyle/>
                    <a:p>
                      <a:pPr marL="0" lvl="0" indent="0" algn="just">
                        <a:lnSpc>
                          <a:spcPct val="115000"/>
                        </a:lnSpc>
                        <a:spcAft>
                          <a:spcPts val="0"/>
                        </a:spcAft>
                        <a:buFont typeface="Symbol" panose="05050102010706020507" pitchFamily="18" charset="2"/>
                        <a:buNone/>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учителя русского языка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3</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effectLst/>
                          <a:latin typeface="Times New Roman" panose="02020603050405020304" pitchFamily="18" charset="0"/>
                          <a:cs typeface="Times New Roman" panose="02020603050405020304" pitchFamily="18" charset="0"/>
                        </a:rPr>
                        <a:t>4</a:t>
                      </a:r>
                      <a:endParaRPr lang="ru-RU" sz="1600" b="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01">
                <a:tc>
                  <a:txBody>
                    <a:bodyPr/>
                    <a:lstStyle/>
                    <a:p>
                      <a:pPr marL="0" lvl="0" indent="0" algn="just">
                        <a:lnSpc>
                          <a:spcPct val="115000"/>
                        </a:lnSpc>
                        <a:spcAft>
                          <a:spcPts val="0"/>
                        </a:spcAft>
                        <a:buFont typeface="Symbol" panose="05050102010706020507" pitchFamily="18" charset="2"/>
                        <a:buNone/>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учителя математики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effectLst/>
                          <a:latin typeface="Times New Roman" panose="02020603050405020304" pitchFamily="18" charset="0"/>
                          <a:cs typeface="Times New Roman" panose="02020603050405020304" pitchFamily="18" charset="0"/>
                        </a:rPr>
                        <a:t>4</a:t>
                      </a:r>
                      <a:endParaRPr lang="ru-RU" sz="1600" b="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01">
                <a:tc>
                  <a:txBody>
                    <a:bodyPr/>
                    <a:lstStyle/>
                    <a:p>
                      <a:pPr marL="0" lvl="0" indent="0" algn="just">
                        <a:lnSpc>
                          <a:spcPct val="115000"/>
                        </a:lnSpc>
                        <a:spcAft>
                          <a:spcPts val="0"/>
                        </a:spcAft>
                        <a:buFont typeface="Symbol" panose="05050102010706020507" pitchFamily="18" charset="2"/>
                        <a:buNone/>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учителя физической культуры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smtClean="0">
                          <a:solidFill>
                            <a:srgbClr val="0070C0"/>
                          </a:solidFill>
                          <a:effectLst/>
                          <a:latin typeface="Times New Roman" panose="02020603050405020304" pitchFamily="18" charset="0"/>
                          <a:cs typeface="Times New Roman" panose="02020603050405020304" pitchFamily="18" charset="0"/>
                        </a:rPr>
                        <a:t>-</a:t>
                      </a:r>
                      <a:r>
                        <a:rPr lang="ru-RU" sz="1600" dirty="0">
                          <a:solidFill>
                            <a:srgbClr val="0070C0"/>
                          </a:solidFill>
                          <a:effectLst/>
                          <a:latin typeface="Times New Roman" panose="02020603050405020304" pitchFamily="18" charset="0"/>
                          <a:cs typeface="Times New Roman" panose="02020603050405020304" pitchFamily="18" charset="0"/>
                        </a:rPr>
                        <a:t>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smtClean="0">
                          <a:solidFill>
                            <a:srgbClr val="0070C0"/>
                          </a:solidFill>
                          <a:effectLst/>
                          <a:latin typeface="Times New Roman" panose="02020603050405020304" pitchFamily="18" charset="0"/>
                          <a:cs typeface="Times New Roman" panose="02020603050405020304" pitchFamily="18" charset="0"/>
                        </a:rPr>
                        <a:t>-</a:t>
                      </a:r>
                      <a:r>
                        <a:rPr lang="ru-RU" sz="1600" dirty="0">
                          <a:solidFill>
                            <a:srgbClr val="0070C0"/>
                          </a:solidFill>
                          <a:effectLst/>
                          <a:latin typeface="Times New Roman" panose="02020603050405020304" pitchFamily="18" charset="0"/>
                          <a:cs typeface="Times New Roman" panose="02020603050405020304" pitchFamily="18" charset="0"/>
                        </a:rPr>
                        <a:t>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smtClean="0">
                          <a:solidFill>
                            <a:srgbClr val="0070C0"/>
                          </a:solidFill>
                          <a:effectLst/>
                          <a:latin typeface="Times New Roman" panose="02020603050405020304" pitchFamily="18" charset="0"/>
                          <a:cs typeface="Times New Roman" panose="02020603050405020304" pitchFamily="18" charset="0"/>
                        </a:rPr>
                        <a:t>-</a:t>
                      </a:r>
                      <a:r>
                        <a:rPr lang="ru-RU" sz="1600" dirty="0">
                          <a:solidFill>
                            <a:srgbClr val="0070C0"/>
                          </a:solidFill>
                          <a:effectLst/>
                          <a:latin typeface="Times New Roman" panose="02020603050405020304" pitchFamily="18" charset="0"/>
                          <a:cs typeface="Times New Roman" panose="02020603050405020304" pitchFamily="18" charset="0"/>
                        </a:rPr>
                        <a:t>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effectLst/>
                          <a:latin typeface="Times New Roman" panose="02020603050405020304" pitchFamily="18" charset="0"/>
                          <a:cs typeface="Times New Roman" panose="02020603050405020304" pitchFamily="18" charset="0"/>
                        </a:rPr>
                        <a:t>-</a:t>
                      </a:r>
                      <a:endParaRPr lang="ru-RU" sz="1600" b="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01">
                <a:tc>
                  <a:txBody>
                    <a:bodyPr/>
                    <a:lstStyle/>
                    <a:p>
                      <a:pPr marL="0" lvl="0" indent="0" algn="just">
                        <a:lnSpc>
                          <a:spcPct val="115000"/>
                        </a:lnSpc>
                        <a:spcAft>
                          <a:spcPts val="0"/>
                        </a:spcAft>
                        <a:buFont typeface="Symbol" panose="05050102010706020507" pitchFamily="18" charset="2"/>
                        <a:buNone/>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учителя иностранного языка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a:solidFill>
                            <a:srgbClr val="0070C0"/>
                          </a:solidFill>
                          <a:effectLst/>
                          <a:latin typeface="Times New Roman" panose="02020603050405020304" pitchFamily="18" charset="0"/>
                          <a:cs typeface="Times New Roman" panose="02020603050405020304" pitchFamily="18" charset="0"/>
                        </a:rPr>
                        <a:t>3</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2</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a:solidFill>
                            <a:srgbClr val="0070C0"/>
                          </a:solidFill>
                          <a:effectLst/>
                          <a:latin typeface="Times New Roman" panose="02020603050405020304" pitchFamily="18" charset="0"/>
                          <a:cs typeface="Times New Roman" panose="02020603050405020304" pitchFamily="18" charset="0"/>
                        </a:rPr>
                        <a:t>5</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a:solidFill>
                            <a:srgbClr val="0070C0"/>
                          </a:solidFill>
                          <a:effectLst/>
                          <a:latin typeface="Times New Roman" panose="02020603050405020304" pitchFamily="18" charset="0"/>
                          <a:cs typeface="Times New Roman" panose="02020603050405020304" pitchFamily="18" charset="0"/>
                        </a:rPr>
                        <a:t>4</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effectLst/>
                          <a:latin typeface="Times New Roman" panose="02020603050405020304" pitchFamily="18" charset="0"/>
                          <a:cs typeface="Times New Roman" panose="02020603050405020304" pitchFamily="18" charset="0"/>
                        </a:rPr>
                        <a:t>1</a:t>
                      </a:r>
                      <a:endParaRPr lang="ru-RU" sz="1600" b="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01">
                <a:tc>
                  <a:txBody>
                    <a:bodyPr/>
                    <a:lstStyle/>
                    <a:p>
                      <a:pPr marL="0" lvl="0" indent="0" algn="just">
                        <a:lnSpc>
                          <a:spcPct val="115000"/>
                        </a:lnSpc>
                        <a:spcAft>
                          <a:spcPts val="0"/>
                        </a:spcAft>
                        <a:buFont typeface="Symbol" panose="05050102010706020507" pitchFamily="18" charset="2"/>
                        <a:buNone/>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учителя биологии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a:solidFill>
                            <a:srgbClr val="0070C0"/>
                          </a:solidFill>
                          <a:effectLst/>
                          <a:latin typeface="Times New Roman" panose="02020603050405020304" pitchFamily="18" charset="0"/>
                          <a:cs typeface="Times New Roman" panose="02020603050405020304" pitchFamily="18" charset="0"/>
                        </a:rPr>
                        <a:t>3</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effectLst/>
                          <a:latin typeface="Times New Roman" panose="02020603050405020304" pitchFamily="18" charset="0"/>
                          <a:cs typeface="Times New Roman" panose="02020603050405020304" pitchFamily="18" charset="0"/>
                        </a:rPr>
                        <a:t>-</a:t>
                      </a:r>
                      <a:endParaRPr lang="ru-RU" sz="1600" b="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01">
                <a:tc>
                  <a:txBody>
                    <a:bodyPr/>
                    <a:lstStyle/>
                    <a:p>
                      <a:pPr marL="0" lvl="0" indent="0" algn="just">
                        <a:lnSpc>
                          <a:spcPct val="115000"/>
                        </a:lnSpc>
                        <a:spcAft>
                          <a:spcPts val="0"/>
                        </a:spcAft>
                        <a:buFont typeface="Symbol" panose="05050102010706020507" pitchFamily="18" charset="2"/>
                        <a:buNone/>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учителя родного языка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effectLst/>
                          <a:latin typeface="Times New Roman" panose="02020603050405020304" pitchFamily="18" charset="0"/>
                          <a:cs typeface="Times New Roman" panose="02020603050405020304" pitchFamily="18" charset="0"/>
                        </a:rPr>
                        <a:t>-</a:t>
                      </a:r>
                      <a:endParaRPr lang="ru-RU" sz="1600" b="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01">
                <a:tc>
                  <a:txBody>
                    <a:bodyPr/>
                    <a:lstStyle/>
                    <a:p>
                      <a:pPr marL="0" lvl="0" indent="0" algn="just">
                        <a:lnSpc>
                          <a:spcPct val="115000"/>
                        </a:lnSpc>
                        <a:spcAft>
                          <a:spcPts val="0"/>
                        </a:spcAft>
                        <a:buFont typeface="Symbol" panose="05050102010706020507" pitchFamily="18" charset="2"/>
                        <a:buNone/>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учителя географии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a:solidFill>
                            <a:srgbClr val="0070C0"/>
                          </a:solidFill>
                          <a:effectLst/>
                          <a:latin typeface="Times New Roman" panose="02020603050405020304" pitchFamily="18" charset="0"/>
                          <a:cs typeface="Times New Roman" panose="02020603050405020304" pitchFamily="18" charset="0"/>
                        </a:rPr>
                        <a:t>2</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effectLst/>
                          <a:latin typeface="Times New Roman" panose="02020603050405020304" pitchFamily="18" charset="0"/>
                          <a:cs typeface="Times New Roman" panose="02020603050405020304" pitchFamily="18" charset="0"/>
                        </a:rPr>
                        <a:t>-</a:t>
                      </a:r>
                      <a:endParaRPr lang="ru-RU" sz="1600" b="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01">
                <a:tc>
                  <a:txBody>
                    <a:bodyPr/>
                    <a:lstStyle/>
                    <a:p>
                      <a:pPr marL="0" lvl="0" indent="0" algn="just">
                        <a:lnSpc>
                          <a:spcPct val="115000"/>
                        </a:lnSpc>
                        <a:spcAft>
                          <a:spcPts val="0"/>
                        </a:spcAft>
                        <a:buFont typeface="Symbol" panose="05050102010706020507" pitchFamily="18" charset="2"/>
                        <a:buNone/>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учителя физики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a:solidFill>
                            <a:srgbClr val="0070C0"/>
                          </a:solidFill>
                          <a:effectLst/>
                          <a:latin typeface="Times New Roman" panose="02020603050405020304" pitchFamily="18" charset="0"/>
                          <a:cs typeface="Times New Roman" panose="02020603050405020304" pitchFamily="18" charset="0"/>
                        </a:rPr>
                        <a:t>2</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effectLst/>
                          <a:latin typeface="Times New Roman" panose="02020603050405020304" pitchFamily="18" charset="0"/>
                          <a:cs typeface="Times New Roman" panose="02020603050405020304" pitchFamily="18" charset="0"/>
                        </a:rPr>
                        <a:t>1</a:t>
                      </a:r>
                      <a:endParaRPr lang="ru-RU" sz="1600" b="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01">
                <a:tc>
                  <a:txBody>
                    <a:bodyPr/>
                    <a:lstStyle/>
                    <a:p>
                      <a:pPr marL="0" lvl="0" indent="0" algn="just">
                        <a:lnSpc>
                          <a:spcPct val="115000"/>
                        </a:lnSpc>
                        <a:spcAft>
                          <a:spcPts val="0"/>
                        </a:spcAft>
                        <a:buFont typeface="Symbol" panose="05050102010706020507" pitchFamily="18" charset="2"/>
                        <a:buNone/>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учителя музыки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smtClean="0">
                          <a:solidFill>
                            <a:srgbClr val="0070C0"/>
                          </a:solidFill>
                          <a:effectLst/>
                          <a:latin typeface="Times New Roman" panose="02020603050405020304" pitchFamily="18" charset="0"/>
                          <a:cs typeface="Times New Roman" panose="02020603050405020304" pitchFamily="18" charset="0"/>
                        </a:rPr>
                        <a:t>-</a:t>
                      </a:r>
                      <a:r>
                        <a:rPr lang="ru-RU" sz="1600" dirty="0">
                          <a:solidFill>
                            <a:srgbClr val="0070C0"/>
                          </a:solidFill>
                          <a:effectLst/>
                          <a:latin typeface="Times New Roman" panose="02020603050405020304" pitchFamily="18" charset="0"/>
                          <a:cs typeface="Times New Roman" panose="02020603050405020304" pitchFamily="18" charset="0"/>
                        </a:rPr>
                        <a:t>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effectLst/>
                          <a:latin typeface="Times New Roman" panose="02020603050405020304" pitchFamily="18" charset="0"/>
                          <a:cs typeface="Times New Roman" panose="02020603050405020304" pitchFamily="18" charset="0"/>
                        </a:rPr>
                        <a:t>-</a:t>
                      </a:r>
                      <a:endParaRPr lang="ru-RU" sz="1600" b="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01">
                <a:tc>
                  <a:txBody>
                    <a:bodyPr/>
                    <a:lstStyle/>
                    <a:p>
                      <a:pPr marL="0" lvl="0" indent="0" algn="just">
                        <a:lnSpc>
                          <a:spcPct val="115000"/>
                        </a:lnSpc>
                        <a:spcAft>
                          <a:spcPts val="0"/>
                        </a:spcAft>
                        <a:buFont typeface="Symbol" panose="05050102010706020507" pitchFamily="18" charset="2"/>
                        <a:buNone/>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учителя информатики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a:solidFill>
                            <a:srgbClr val="0070C0"/>
                          </a:solidFill>
                          <a:effectLst/>
                          <a:latin typeface="Times New Roman" panose="02020603050405020304" pitchFamily="18" charset="0"/>
                          <a:cs typeface="Times New Roman" panose="02020603050405020304" pitchFamily="18" charset="0"/>
                        </a:rPr>
                        <a:t>2</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a:solidFill>
                            <a:srgbClr val="0070C0"/>
                          </a:solidFill>
                          <a:effectLst/>
                          <a:latin typeface="Times New Roman" panose="02020603050405020304" pitchFamily="18" charset="0"/>
                          <a:cs typeface="Times New Roman" panose="02020603050405020304" pitchFamily="18" charset="0"/>
                        </a:rPr>
                        <a:t>2</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2</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effectLst/>
                          <a:latin typeface="Times New Roman" panose="02020603050405020304" pitchFamily="18" charset="0"/>
                          <a:cs typeface="Times New Roman" panose="02020603050405020304" pitchFamily="18" charset="0"/>
                        </a:rPr>
                        <a:t>-</a:t>
                      </a:r>
                      <a:endParaRPr lang="ru-RU" sz="1600" b="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01">
                <a:tc>
                  <a:txBody>
                    <a:bodyPr/>
                    <a:lstStyle/>
                    <a:p>
                      <a:pPr marL="0" lvl="0" indent="0" algn="just">
                        <a:lnSpc>
                          <a:spcPct val="115000"/>
                        </a:lnSpc>
                        <a:spcAft>
                          <a:spcPts val="0"/>
                        </a:spcAft>
                        <a:buFont typeface="Symbol" panose="05050102010706020507" pitchFamily="18" charset="2"/>
                        <a:buNone/>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учителя обществознания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smtClean="0">
                          <a:solidFill>
                            <a:srgbClr val="0070C0"/>
                          </a:solidFill>
                          <a:effectLst/>
                          <a:latin typeface="Times New Roman" panose="02020603050405020304" pitchFamily="18" charset="0"/>
                          <a:cs typeface="Times New Roman" panose="02020603050405020304" pitchFamily="18" charset="0"/>
                        </a:rPr>
                        <a:t>-</a:t>
                      </a:r>
                      <a:r>
                        <a:rPr lang="ru-RU" sz="1600" dirty="0">
                          <a:solidFill>
                            <a:srgbClr val="0070C0"/>
                          </a:solidFill>
                          <a:effectLst/>
                          <a:latin typeface="Times New Roman" panose="02020603050405020304" pitchFamily="18" charset="0"/>
                          <a:cs typeface="Times New Roman" panose="02020603050405020304" pitchFamily="18" charset="0"/>
                        </a:rPr>
                        <a:t>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2</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effectLst/>
                          <a:latin typeface="Times New Roman" panose="02020603050405020304" pitchFamily="18" charset="0"/>
                          <a:cs typeface="Times New Roman" panose="02020603050405020304" pitchFamily="18" charset="0"/>
                        </a:rPr>
                        <a:t>1</a:t>
                      </a:r>
                      <a:endParaRPr lang="ru-RU" sz="1600" b="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01">
                <a:tc>
                  <a:txBody>
                    <a:bodyPr/>
                    <a:lstStyle/>
                    <a:p>
                      <a:pPr marL="0" lvl="0" indent="0" algn="just">
                        <a:lnSpc>
                          <a:spcPct val="115000"/>
                        </a:lnSpc>
                        <a:spcAft>
                          <a:spcPts val="0"/>
                        </a:spcAft>
                        <a:buFont typeface="Symbol" panose="05050102010706020507" pitchFamily="18" charset="2"/>
                        <a:buNone/>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учителя ИЗО</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smtClean="0">
                          <a:solidFill>
                            <a:srgbClr val="0070C0"/>
                          </a:solidFill>
                          <a:effectLst/>
                          <a:latin typeface="Times New Roman" panose="02020603050405020304" pitchFamily="18" charset="0"/>
                          <a:cs typeface="Times New Roman" panose="02020603050405020304" pitchFamily="18" charset="0"/>
                        </a:rPr>
                        <a:t>-</a:t>
                      </a:r>
                      <a:r>
                        <a:rPr lang="ru-RU" sz="1600" dirty="0">
                          <a:solidFill>
                            <a:srgbClr val="0070C0"/>
                          </a:solidFill>
                          <a:effectLst/>
                          <a:latin typeface="Times New Roman" panose="02020603050405020304" pitchFamily="18" charset="0"/>
                          <a:cs typeface="Times New Roman" panose="02020603050405020304" pitchFamily="18" charset="0"/>
                        </a:rPr>
                        <a:t> </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effectLst/>
                          <a:latin typeface="Times New Roman" panose="02020603050405020304" pitchFamily="18" charset="0"/>
                          <a:cs typeface="Times New Roman" panose="02020603050405020304" pitchFamily="18" charset="0"/>
                        </a:rPr>
                        <a:t>2</a:t>
                      </a:r>
                      <a:endParaRPr lang="ru-RU" sz="1600" b="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01">
                <a:tc>
                  <a:txBody>
                    <a:bodyPr/>
                    <a:lstStyle/>
                    <a:p>
                      <a:pPr marL="0" lvl="0" indent="0" algn="just">
                        <a:lnSpc>
                          <a:spcPct val="115000"/>
                        </a:lnSpc>
                        <a:spcAft>
                          <a:spcPts val="0"/>
                        </a:spcAft>
                        <a:buFont typeface="Symbol" panose="05050102010706020507" pitchFamily="18" charset="2"/>
                        <a:buNone/>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учителя ОБЖ</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1</a:t>
                      </a: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0510" algn="l"/>
                        </a:tabLst>
                      </a:pPr>
                      <a:r>
                        <a:rPr lang="ru-RU" sz="1600" dirty="0">
                          <a:solidFill>
                            <a:srgbClr val="0070C0"/>
                          </a:solidFill>
                          <a:effectLst/>
                          <a:latin typeface="Times New Roman" panose="02020603050405020304" pitchFamily="18" charset="0"/>
                          <a:cs typeface="Times New Roman" panose="02020603050405020304" pitchFamily="18" charset="0"/>
                        </a:rPr>
                        <a:t> </a:t>
                      </a:r>
                      <a:r>
                        <a:rPr lang="ru-RU" sz="1600" dirty="0" smtClean="0">
                          <a:solidFill>
                            <a:srgbClr val="0070C0"/>
                          </a:solidFill>
                          <a:effectLst/>
                          <a:latin typeface="Times New Roman" panose="02020603050405020304" pitchFamily="18" charset="0"/>
                          <a:cs typeface="Times New Roman" panose="02020603050405020304" pitchFamily="18" charset="0"/>
                        </a:rPr>
                        <a:t>-</a:t>
                      </a:r>
                      <a:endParaRPr lang="ru-RU" sz="160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smtClean="0">
                          <a:solidFill>
                            <a:srgbClr val="0070C0"/>
                          </a:solidFill>
                          <a:effectLst/>
                          <a:latin typeface="Times New Roman" panose="02020603050405020304" pitchFamily="18" charset="0"/>
                          <a:cs typeface="Times New Roman" panose="02020603050405020304" pitchFamily="18" charset="0"/>
                        </a:rPr>
                        <a:t>-</a:t>
                      </a:r>
                      <a:endParaRPr lang="ru-RU" sz="1600" b="0" dirty="0">
                        <a:solidFill>
                          <a:srgbClr val="0070C0"/>
                        </a:solidFill>
                        <a:effectLst/>
                        <a:latin typeface="Times New Roman" panose="02020603050405020304" pitchFamily="18" charset="0"/>
                        <a:cs typeface="Times New Roman" panose="02020603050405020304" pitchFamily="18" charset="0"/>
                      </a:endParaRPr>
                    </a:p>
                  </a:txBody>
                  <a:tcPr marL="47612" marR="47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7909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a:bodyPr>
          <a:lstStyle/>
          <a:p>
            <a:pPr algn="ctr"/>
            <a:r>
              <a:rPr lang="ru-RU" sz="1800" b="1" dirty="0">
                <a:solidFill>
                  <a:srgbClr val="0000CC"/>
                </a:solidFill>
                <a:effectLst>
                  <a:outerShdw blurRad="38100" dist="38100" dir="2700000" algn="tl">
                    <a:srgbClr val="000000">
                      <a:alpha val="43137"/>
                    </a:srgbClr>
                  </a:outerShdw>
                </a:effectLst>
              </a:rPr>
              <a:t>Соотношение участников конкурсов профессионального мастерства по гендерному </a:t>
            </a:r>
            <a:r>
              <a:rPr lang="ru-RU" sz="1800" b="1" dirty="0" smtClean="0">
                <a:solidFill>
                  <a:srgbClr val="0000CC"/>
                </a:solidFill>
                <a:effectLst>
                  <a:outerShdw blurRad="38100" dist="38100" dir="2700000" algn="tl">
                    <a:srgbClr val="000000">
                      <a:alpha val="43137"/>
                    </a:srgbClr>
                  </a:outerShdw>
                </a:effectLst>
              </a:rPr>
              <a:t>составу</a:t>
            </a:r>
            <a:br>
              <a:rPr lang="ru-RU" sz="1800" b="1" dirty="0" smtClean="0">
                <a:solidFill>
                  <a:srgbClr val="0000CC"/>
                </a:solidFill>
                <a:effectLst>
                  <a:outerShdw blurRad="38100" dist="38100" dir="2700000" algn="tl">
                    <a:srgbClr val="000000">
                      <a:alpha val="43137"/>
                    </a:srgbClr>
                  </a:outerShdw>
                </a:effectLst>
              </a:rPr>
            </a:br>
            <a:endParaRPr lang="ru-RU" sz="1800" b="1" dirty="0">
              <a:solidFill>
                <a:srgbClr val="0000CC"/>
              </a:solidFill>
              <a:effectLst>
                <a:outerShdw blurRad="38100" dist="38100" dir="2700000" algn="tl">
                  <a:srgbClr val="000000">
                    <a:alpha val="43137"/>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94024627"/>
              </p:ext>
            </p:extLst>
          </p:nvPr>
        </p:nvGraphicFramePr>
        <p:xfrm>
          <a:off x="141672" y="1255074"/>
          <a:ext cx="9517485" cy="4166932"/>
        </p:xfrm>
        <a:graphic>
          <a:graphicData uri="http://schemas.openxmlformats.org/drawingml/2006/table">
            <a:tbl>
              <a:tblPr firstRow="1" firstCol="1" lastRow="1" lastCol="1" bandRow="1" bandCol="1"/>
              <a:tblGrid>
                <a:gridCol w="1308650"/>
                <a:gridCol w="374853"/>
                <a:gridCol w="418271"/>
                <a:gridCol w="436218"/>
                <a:gridCol w="449437"/>
                <a:gridCol w="396562"/>
                <a:gridCol w="475875"/>
                <a:gridCol w="409781"/>
                <a:gridCol w="475874"/>
                <a:gridCol w="423000"/>
                <a:gridCol w="433121"/>
                <a:gridCol w="518628"/>
                <a:gridCol w="475874"/>
                <a:gridCol w="449437"/>
                <a:gridCol w="475874"/>
                <a:gridCol w="528749"/>
                <a:gridCol w="511551"/>
                <a:gridCol w="484018"/>
                <a:gridCol w="471712"/>
              </a:tblGrid>
              <a:tr h="470213">
                <a:tc rowSpan="2">
                  <a:txBody>
                    <a:bodyPr/>
                    <a:lstStyle/>
                    <a:p>
                      <a:pPr algn="ctr">
                        <a:lnSpc>
                          <a:spcPct val="115000"/>
                        </a:lnSpc>
                        <a:spcAft>
                          <a:spcPts val="0"/>
                        </a:spcAft>
                      </a:pPr>
                      <a:r>
                        <a:rPr lang="ru-RU"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Конкурс</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07000"/>
                        </a:lnSpc>
                        <a:spcAft>
                          <a:spcPts val="800"/>
                        </a:spcAft>
                      </a:pPr>
                      <a:r>
                        <a:rPr lang="ru-RU"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2022</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600" b="1" dirty="0" smtClean="0">
                          <a:solidFill>
                            <a:srgbClr val="0070C0"/>
                          </a:solidFill>
                          <a:effectLst/>
                          <a:latin typeface="Times New Roman" panose="02020603050405020304" pitchFamily="18" charset="0"/>
                          <a:cs typeface="Times New Roman" panose="02020603050405020304" pitchFamily="18" charset="0"/>
                        </a:rPr>
                        <a:t>2023</a:t>
                      </a:r>
                      <a:endParaRPr lang="ru-RU" sz="1400" b="1" dirty="0">
                        <a:solidFill>
                          <a:srgbClr val="0070C0"/>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pPr algn="ctr"/>
                      <a:endParaRPr lang="ru-RU" sz="1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tcPr>
                </a:tc>
              </a:tr>
              <a:tr h="2565347">
                <a:tc vMerge="1">
                  <a:txBody>
                    <a:bodyPr/>
                    <a:lstStyle/>
                    <a:p>
                      <a:endParaRPr lang="ru-RU"/>
                    </a:p>
                  </a:txBody>
                  <a:tcPr/>
                </a:tc>
                <a:tc>
                  <a:txBody>
                    <a:bodyPr/>
                    <a:lstStyle/>
                    <a:p>
                      <a:pPr algn="ctr">
                        <a:lnSpc>
                          <a:spcPct val="115000"/>
                        </a:lnSpc>
                        <a:spcAft>
                          <a:spcPts val="0"/>
                        </a:spcAft>
                      </a:pPr>
                      <a:r>
                        <a:rPr lang="ru-RU" sz="16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Педагоги-женщины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Педагоги-мужчины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Педагоги-женщины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Педагоги-мужчины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Педагоги-женщины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Педагоги-мужчины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Педагоги-женщины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Педагоги-мужчины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Педагоги-женщины</a:t>
                      </a:r>
                      <a:endParaRPr lang="ru-RU"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Педагоги-мужчины</a:t>
                      </a:r>
                      <a:endParaRPr lang="ru-RU"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Педагоги-женщины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Педагоги-мужчины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Педагоги-женщины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Педагоги-мужчины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Педагоги-женщины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Педагоги-мужчины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Педагоги-женщины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Педагоги-мужчины</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r h="1131372">
                <a:tc>
                  <a:txBody>
                    <a:bodyPr/>
                    <a:lstStyle/>
                    <a:p>
                      <a:pP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Молодой специалист </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rgbClr val="0070C0"/>
                          </a:solidFill>
                          <a:latin typeface="Times New Roman" panose="02020603050405020304" pitchFamily="18" charset="0"/>
                          <a:cs typeface="Times New Roman" panose="02020603050405020304" pitchFamily="18" charset="0"/>
                        </a:rPr>
                        <a:t>15</a:t>
                      </a:r>
                      <a:endParaRPr lang="ru-RU" sz="1400" dirty="0">
                        <a:solidFill>
                          <a:srgbClr val="0070C0"/>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rgbClr val="0070C0"/>
                          </a:solidFill>
                          <a:latin typeface="Times New Roman" panose="02020603050405020304" pitchFamily="18" charset="0"/>
                          <a:cs typeface="Times New Roman" panose="02020603050405020304" pitchFamily="18" charset="0"/>
                        </a:rPr>
                        <a:t>3</a:t>
                      </a:r>
                      <a:endParaRPr lang="ru-RU" sz="1400" dirty="0">
                        <a:solidFill>
                          <a:srgbClr val="0070C0"/>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57793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a:bodyPr>
          <a:lstStyle/>
          <a:p>
            <a:pPr algn="ctr"/>
            <a:r>
              <a:rPr lang="ru-RU" sz="2400" b="1" dirty="0">
                <a:solidFill>
                  <a:srgbClr val="0000CC"/>
                </a:solidFill>
                <a:effectLst>
                  <a:outerShdw blurRad="38100" dist="38100" dir="2700000" algn="tl">
                    <a:srgbClr val="000000">
                      <a:alpha val="43137"/>
                    </a:srgbClr>
                  </a:outerShdw>
                </a:effectLst>
              </a:rPr>
              <a:t>Победителями конкурсов стали представители </a:t>
            </a:r>
            <a:r>
              <a:rPr lang="ru-RU" sz="2400" b="1" dirty="0" smtClean="0">
                <a:solidFill>
                  <a:srgbClr val="0000CC"/>
                </a:solidFill>
                <a:effectLst>
                  <a:outerShdw blurRad="38100" dist="38100" dir="2700000" algn="tl">
                    <a:srgbClr val="000000">
                      <a:alpha val="43137"/>
                    </a:srgbClr>
                  </a:outerShdw>
                </a:effectLst>
              </a:rPr>
              <a:t/>
            </a:r>
            <a:br>
              <a:rPr lang="ru-RU" sz="2400" b="1" dirty="0" smtClean="0">
                <a:solidFill>
                  <a:srgbClr val="0000CC"/>
                </a:solidFill>
                <a:effectLst>
                  <a:outerShdw blurRad="38100" dist="38100" dir="2700000" algn="tl">
                    <a:srgbClr val="000000">
                      <a:alpha val="43137"/>
                    </a:srgbClr>
                  </a:outerShdw>
                </a:effectLst>
              </a:rPr>
            </a:br>
            <a:r>
              <a:rPr lang="ru-RU" sz="2400" b="1" dirty="0" smtClean="0">
                <a:solidFill>
                  <a:srgbClr val="0000CC"/>
                </a:solidFill>
                <a:effectLst>
                  <a:outerShdw blurRad="38100" dist="38100" dir="2700000" algn="tl">
                    <a:srgbClr val="000000">
                      <a:alpha val="43137"/>
                    </a:srgbClr>
                  </a:outerShdw>
                </a:effectLst>
              </a:rPr>
              <a:t>следующих </a:t>
            </a:r>
            <a:r>
              <a:rPr lang="ru-RU" sz="2400" b="1" dirty="0" err="1" smtClean="0">
                <a:solidFill>
                  <a:srgbClr val="0000CC"/>
                </a:solidFill>
                <a:effectLst>
                  <a:outerShdw blurRad="38100" dist="38100" dir="2700000" algn="tl">
                    <a:srgbClr val="000000">
                      <a:alpha val="43137"/>
                    </a:srgbClr>
                  </a:outerShdw>
                </a:effectLst>
              </a:rPr>
              <a:t>кожуунов</a:t>
            </a:r>
            <a:r>
              <a:rPr lang="ru-RU" sz="2400" b="1" dirty="0">
                <a:solidFill>
                  <a:srgbClr val="0000CC"/>
                </a:solidFill>
                <a:effectLst>
                  <a:outerShdw blurRad="38100" dist="38100" dir="2700000" algn="tl">
                    <a:srgbClr val="000000">
                      <a:alpha val="43137"/>
                    </a:srgbClr>
                  </a:outerShdw>
                </a:effectLst>
              </a:rPr>
              <a:t>:</a:t>
            </a:r>
          </a:p>
        </p:txBody>
      </p:sp>
      <p:graphicFrame>
        <p:nvGraphicFramePr>
          <p:cNvPr id="3" name="Таблица 2"/>
          <p:cNvGraphicFramePr>
            <a:graphicFrameLocks noGrp="1"/>
          </p:cNvGraphicFramePr>
          <p:nvPr>
            <p:extLst>
              <p:ext uri="{D42A27DB-BD31-4B8C-83A1-F6EECF244321}">
                <p14:modId xmlns:p14="http://schemas.microsoft.com/office/powerpoint/2010/main" val="139666365"/>
              </p:ext>
            </p:extLst>
          </p:nvPr>
        </p:nvGraphicFramePr>
        <p:xfrm>
          <a:off x="746975" y="1171975"/>
          <a:ext cx="8603087" cy="3157504"/>
        </p:xfrm>
        <a:graphic>
          <a:graphicData uri="http://schemas.openxmlformats.org/drawingml/2006/table">
            <a:tbl>
              <a:tblPr firstRow="1" firstCol="1" bandRow="1"/>
              <a:tblGrid>
                <a:gridCol w="498820"/>
                <a:gridCol w="1895379"/>
                <a:gridCol w="598023"/>
                <a:gridCol w="698631"/>
                <a:gridCol w="697926"/>
                <a:gridCol w="598023"/>
                <a:gridCol w="698631"/>
                <a:gridCol w="598023"/>
                <a:gridCol w="680331"/>
                <a:gridCol w="819650"/>
                <a:gridCol w="819650"/>
              </a:tblGrid>
              <a:tr h="586564">
                <a:tc>
                  <a:txBody>
                    <a:bodyPr/>
                    <a:lstStyle/>
                    <a:p>
                      <a:pPr algn="ctr">
                        <a:lnSpc>
                          <a:spcPct val="115000"/>
                        </a:lnSpc>
                        <a:spcAft>
                          <a:spcPts val="0"/>
                        </a:spcAft>
                      </a:pP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Кожууны</a:t>
                      </a:r>
                      <a:endParaRPr lang="ru-RU" sz="1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ru-RU" sz="1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ru-RU" sz="1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2022</a:t>
                      </a:r>
                      <a:endParaRPr kumimoji="0" lang="ru-RU" sz="1600" b="0"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332105" indent="-69215" algn="ctr">
                        <a:lnSpc>
                          <a:spcPct val="115000"/>
                        </a:lnSpc>
                        <a:spcAft>
                          <a:spcPts val="0"/>
                        </a:spcAft>
                      </a:pPr>
                      <a:endParaRPr lang="ru-RU" sz="1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2023</a:t>
                      </a:r>
                      <a:endParaRPr kumimoji="0" lang="ru-RU" sz="1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итого</a:t>
                      </a:r>
                      <a:endParaRPr kumimoji="0" lang="ru-RU" sz="1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71">
                <a:tc>
                  <a:txBody>
                    <a:bodyPr/>
                    <a:lstStyle/>
                    <a:p>
                      <a:pPr algn="ctr">
                        <a:lnSpc>
                          <a:spcPct val="115000"/>
                        </a:lnSpc>
                        <a:spcAft>
                          <a:spcPts val="0"/>
                        </a:spcAft>
                      </a:pPr>
                      <a:r>
                        <a:rPr lang="ru-RU" sz="18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Кызыл</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endParaRPr kumimoji="0" lang="ru-RU" sz="16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0" dirty="0"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0" dirty="0"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71">
                <a:tc>
                  <a:txBody>
                    <a:bodyPr/>
                    <a:lstStyle/>
                    <a:p>
                      <a:pPr algn="ctr">
                        <a:lnSpc>
                          <a:spcPct val="115000"/>
                        </a:lnSpc>
                        <a:spcAft>
                          <a:spcPts val="0"/>
                        </a:spcAft>
                      </a:pPr>
                      <a:r>
                        <a:rPr lang="ru-RU" sz="18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Ак-Довурак</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2105" algn="ctr">
                        <a:lnSpc>
                          <a:spcPct val="115000"/>
                        </a:lnSpc>
                        <a:spcAft>
                          <a:spcPts val="0"/>
                        </a:spcAft>
                      </a:pPr>
                      <a:r>
                        <a:rPr lang="ru-RU" sz="1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564">
                <a:tc>
                  <a:txBody>
                    <a:bodyPr/>
                    <a:lstStyle/>
                    <a:p>
                      <a:pPr algn="ctr">
                        <a:lnSpc>
                          <a:spcPct val="115000"/>
                        </a:lnSpc>
                        <a:spcAft>
                          <a:spcPts val="0"/>
                        </a:spcAft>
                      </a:pPr>
                      <a:r>
                        <a:rPr lang="ru-RU" sz="1800" dirty="0"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Барун-Хемчикский</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2105" algn="ctr">
                        <a:lnSpc>
                          <a:spcPct val="115000"/>
                        </a:lnSpc>
                        <a:spcAft>
                          <a:spcPts val="0"/>
                        </a:spcAft>
                      </a:pPr>
                      <a:r>
                        <a:rPr lang="ru-RU" sz="1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71">
                <a:tc>
                  <a:txBody>
                    <a:bodyPr/>
                    <a:lstStyle/>
                    <a:p>
                      <a:pPr algn="ctr">
                        <a:lnSpc>
                          <a:spcPct val="115000"/>
                        </a:lnSpc>
                        <a:spcAft>
                          <a:spcPts val="0"/>
                        </a:spcAft>
                      </a:pPr>
                      <a:r>
                        <a:rPr lang="ru-RU" sz="1800" dirty="0"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Тоджинский</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2105" algn="ctr">
                        <a:lnSpc>
                          <a:spcPct val="115000"/>
                        </a:lnSpc>
                        <a:spcAft>
                          <a:spcPts val="0"/>
                        </a:spcAft>
                      </a:pPr>
                      <a:r>
                        <a:rPr lang="ru-RU" sz="1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71">
                <a:tc>
                  <a:txBody>
                    <a:bodyPr/>
                    <a:lstStyle/>
                    <a:p>
                      <a:pPr algn="ctr">
                        <a:lnSpc>
                          <a:spcPct val="115000"/>
                        </a:lnSpc>
                        <a:spcAft>
                          <a:spcPts val="0"/>
                        </a:spcAft>
                      </a:pPr>
                      <a:r>
                        <a:rPr lang="ru-RU" sz="1800" dirty="0"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Чаа-Хольский</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2105" algn="ctr">
                        <a:lnSpc>
                          <a:spcPct val="115000"/>
                        </a:lnSpc>
                        <a:spcAft>
                          <a:spcPts val="0"/>
                        </a:spcAft>
                      </a:pPr>
                      <a:r>
                        <a:rPr lang="ru-RU" sz="1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30" marR="55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66382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a:bodyPr>
          <a:lstStyle/>
          <a:p>
            <a:pPr algn="ctr"/>
            <a:r>
              <a:rPr lang="ru-RU" sz="2000" b="1" dirty="0" smtClean="0">
                <a:solidFill>
                  <a:srgbClr val="0000CC"/>
                </a:solidFill>
                <a:effectLst>
                  <a:outerShdw blurRad="38100" dist="38100" dir="2700000" algn="tl">
                    <a:srgbClr val="000000">
                      <a:alpha val="43137"/>
                    </a:srgbClr>
                  </a:outerShdw>
                </a:effectLst>
              </a:rPr>
              <a:t>Победители </a:t>
            </a:r>
            <a:r>
              <a:rPr lang="ru-RU" sz="2000" b="1" dirty="0">
                <a:solidFill>
                  <a:srgbClr val="0000CC"/>
                </a:solidFill>
                <a:effectLst>
                  <a:outerShdw blurRad="38100" dist="38100" dir="2700000" algn="tl">
                    <a:srgbClr val="000000">
                      <a:alpha val="43137"/>
                    </a:srgbClr>
                  </a:outerShdw>
                </a:effectLst>
              </a:rPr>
              <a:t>конкурсов профессионального </a:t>
            </a:r>
            <a:r>
              <a:rPr lang="ru-RU" sz="2000" b="1" dirty="0" smtClean="0">
                <a:solidFill>
                  <a:srgbClr val="0000CC"/>
                </a:solidFill>
                <a:effectLst>
                  <a:outerShdw blurRad="38100" dist="38100" dir="2700000" algn="tl">
                    <a:srgbClr val="000000">
                      <a:alpha val="43137"/>
                    </a:srgbClr>
                  </a:outerShdw>
                </a:effectLst>
              </a:rPr>
              <a:t>мастерства в номинации </a:t>
            </a:r>
            <a:br>
              <a:rPr lang="ru-RU" sz="2000" b="1" dirty="0" smtClean="0">
                <a:solidFill>
                  <a:srgbClr val="0000CC"/>
                </a:solidFill>
                <a:effectLst>
                  <a:outerShdw blurRad="38100" dist="38100" dir="2700000" algn="tl">
                    <a:srgbClr val="000000">
                      <a:alpha val="43137"/>
                    </a:srgbClr>
                  </a:outerShdw>
                </a:effectLst>
              </a:rPr>
            </a:br>
            <a:r>
              <a:rPr lang="ru-RU" sz="2000" b="1" dirty="0" smtClean="0">
                <a:solidFill>
                  <a:srgbClr val="0000CC"/>
                </a:solidFill>
                <a:effectLst>
                  <a:outerShdw blurRad="38100" dist="38100" dir="2700000" algn="tl">
                    <a:srgbClr val="000000">
                      <a:alpha val="43137"/>
                    </a:srgbClr>
                  </a:outerShdw>
                </a:effectLst>
              </a:rPr>
              <a:t>«Молодой специалист» за последние годы</a:t>
            </a:r>
            <a:br>
              <a:rPr lang="ru-RU" sz="2000" b="1" dirty="0" smtClean="0">
                <a:solidFill>
                  <a:srgbClr val="0000CC"/>
                </a:solidFill>
                <a:effectLst>
                  <a:outerShdw blurRad="38100" dist="38100" dir="2700000" algn="tl">
                    <a:srgbClr val="000000">
                      <a:alpha val="43137"/>
                    </a:srgbClr>
                  </a:outerShdw>
                </a:effectLst>
              </a:rPr>
            </a:br>
            <a:endParaRPr lang="ru-RU" sz="2000" b="1" dirty="0">
              <a:solidFill>
                <a:srgbClr val="0000CC"/>
              </a:solidFill>
              <a:effectLst>
                <a:outerShdw blurRad="38100" dist="38100" dir="2700000" algn="tl">
                  <a:srgbClr val="000000">
                    <a:alpha val="43137"/>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28376756"/>
              </p:ext>
            </p:extLst>
          </p:nvPr>
        </p:nvGraphicFramePr>
        <p:xfrm>
          <a:off x="414119" y="1053350"/>
          <a:ext cx="9206400" cy="4984676"/>
        </p:xfrm>
        <a:graphic>
          <a:graphicData uri="http://schemas.openxmlformats.org/drawingml/2006/table">
            <a:tbl>
              <a:tblPr firstRow="1" firstCol="1" bandRow="1"/>
              <a:tblGrid>
                <a:gridCol w="389428"/>
                <a:gridCol w="2378977"/>
                <a:gridCol w="2255938"/>
                <a:gridCol w="1945990"/>
                <a:gridCol w="2236067"/>
              </a:tblGrid>
              <a:tr h="217252">
                <a:tc>
                  <a:txBody>
                    <a:bodyPr/>
                    <a:lstStyle/>
                    <a:p>
                      <a:pPr algn="ctr">
                        <a:lnSpc>
                          <a:spcPct val="115000"/>
                        </a:lnSpc>
                        <a:spcAft>
                          <a:spcPts val="0"/>
                        </a:spcAft>
                      </a:pPr>
                      <a:r>
                        <a:rPr lang="ru-RU" sz="1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Конкурс</a:t>
                      </a:r>
                      <a:endParaRPr lang="ru-RU" sz="11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ФИО</a:t>
                      </a:r>
                      <a:endParaRPr lang="ru-RU" sz="11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Должность</a:t>
                      </a:r>
                      <a:endParaRPr lang="ru-RU" sz="11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Место работы</a:t>
                      </a:r>
                      <a:endParaRPr lang="ru-RU" sz="11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061">
                <a:tc>
                  <a:txBody>
                    <a:bodyPr/>
                    <a:lstStyle/>
                    <a:p>
                      <a:pPr algn="ct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Молодой специалист – 2015</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Кара-Сал Алдынай Михайловна</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учитель русского языка и литературы</a:t>
                      </a:r>
                      <a:endParaRPr lang="ru-RU" sz="11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МБОУ СОШ №1 </a:t>
                      </a:r>
                      <a:r>
                        <a:rPr lang="ru-RU"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г.Ак-Довурак</a:t>
                      </a:r>
                      <a:endParaRPr lang="ru-RU" sz="1400" dirty="0">
                        <a:solidFill>
                          <a:srgbClr val="0070C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918">
                <a:tc>
                  <a:txBody>
                    <a:bodyPr/>
                    <a:lstStyle/>
                    <a:p>
                      <a:pPr algn="just">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Молодой специалист – 2016</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Ооржак Ай-Суу Викторовна</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учитель информатики</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МАОО лицей №15 им Н.Н.Макаренко</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061">
                <a:tc>
                  <a:txBody>
                    <a:bodyPr/>
                    <a:lstStyle/>
                    <a:p>
                      <a:pPr algn="just">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Молодой специалист – 2017</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Донгак Чодураа Шолбан-ооловна</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Учитель русского языка и литературы</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МБОУ СОШ с.Тоора-Хем Тоджинского кожууна</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463">
                <a:tc>
                  <a:txBody>
                    <a:bodyPr/>
                    <a:lstStyle/>
                    <a:p>
                      <a:pPr algn="just">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Молодой специалист – 2018</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Комбу Буяна Эресовна</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учитель начальных классов</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МБОУ СОШ с.Тоора-Хем Тоджинского кожууна</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862">
                <a:tc>
                  <a:txBody>
                    <a:bodyPr/>
                    <a:lstStyle/>
                    <a:p>
                      <a:pPr algn="just">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Молодой специалист – 2020 </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Боралдай Айгуля Чечен-ооловна</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учитель начальных классов</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МБОУ СОШ </a:t>
                      </a:r>
                      <a:r>
                        <a:rPr lang="ru-RU"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с.Эрги-Барлык</a:t>
                      </a:r>
                      <a:r>
                        <a:rPr lang="ru-RU"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Барун-Хемчикского</a:t>
                      </a:r>
                      <a:r>
                        <a:rPr lang="ru-RU"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кожууна</a:t>
                      </a:r>
                      <a:endParaRPr lang="ru-RU" sz="1400" dirty="0">
                        <a:solidFill>
                          <a:srgbClr val="0070C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463">
                <a:tc>
                  <a:txBody>
                    <a:bodyPr/>
                    <a:lstStyle/>
                    <a:p>
                      <a:pPr algn="just">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Молодой специалист – 2021</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Дартай-оол Саглай Александровна</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учитель биологии </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МБОУ СОШ с. Чаа-Холь Чаа-Хольского кожууна </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093">
                <a:tc>
                  <a:txBody>
                    <a:bodyPr/>
                    <a:lstStyle/>
                    <a:p>
                      <a:pPr algn="just">
                        <a:lnSpc>
                          <a:spcPct val="115000"/>
                        </a:lnSpc>
                        <a:spcAft>
                          <a:spcPts val="0"/>
                        </a:spcAft>
                      </a:pPr>
                      <a:r>
                        <a:rPr lang="ru-RU" sz="1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Молодой специалист – 2022</a:t>
                      </a:r>
                      <a:endParaRPr lang="ru-RU" sz="11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Донакай</a:t>
                      </a:r>
                      <a:r>
                        <a:rPr lang="ru-RU"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Анастасия Эдуардовна</a:t>
                      </a:r>
                      <a:endParaRPr lang="ru-RU" sz="11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учитель русского языка и литературы</a:t>
                      </a:r>
                      <a:endParaRPr lang="ru-RU" sz="11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МБОУ СОШ №4          </a:t>
                      </a:r>
                      <a:endParaRPr lang="ru-RU" sz="1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ru-RU" sz="1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г. Кызыла</a:t>
                      </a:r>
                      <a:endParaRPr lang="ru-RU" sz="11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896">
                <a:tc>
                  <a:txBody>
                    <a:bodyPr/>
                    <a:lstStyle/>
                    <a:p>
                      <a:pPr algn="just">
                        <a:lnSpc>
                          <a:spcPct val="115000"/>
                        </a:lnSpc>
                        <a:spcAft>
                          <a:spcPts val="0"/>
                        </a:spcAft>
                      </a:pPr>
                      <a:r>
                        <a:rPr lang="ru-RU" sz="1100"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ru-RU" sz="11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Молодой специалист – 2023</a:t>
                      </a:r>
                      <a:endParaRPr kumimoji="0" lang="ru-RU" sz="1100" b="0" i="0" u="none" strike="noStrike" kern="1200" cap="none" spc="0" normalizeH="0" baseline="0" noProof="0" dirty="0" smtClean="0">
                        <a:ln>
                          <a:noFill/>
                        </a:ln>
                        <a:solidFill>
                          <a:srgbClr val="0070C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ru-RU" sz="11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Алдын-оол</a:t>
                      </a:r>
                      <a:r>
                        <a:rPr lang="ru-RU" sz="1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Сайзана</a:t>
                      </a:r>
                      <a:r>
                        <a:rPr lang="ru-RU" sz="1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0"/>
                        </a:spcAft>
                      </a:pPr>
                      <a:r>
                        <a:rPr lang="ru-RU" sz="1400"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Олча-Мергеновна</a:t>
                      </a:r>
                      <a:endParaRPr lang="ru-RU" sz="11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учитель </a:t>
                      </a:r>
                      <a:r>
                        <a:rPr lang="ru-RU" sz="1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физики</a:t>
                      </a:r>
                      <a:endParaRPr lang="ru-RU" sz="11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ru-RU" sz="1400" b="0"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МБОУ СОШ №8           </a:t>
                      </a: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ru-RU" sz="1400" b="0"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г. Кызыла</a:t>
                      </a:r>
                      <a:endParaRPr kumimoji="0" lang="ru-RU" sz="1100" b="0" i="0" u="none" strike="noStrike" kern="1200" cap="none" spc="0" normalizeH="0" baseline="0" noProof="0" dirty="0" smtClean="0">
                        <a:ln>
                          <a:noFill/>
                        </a:ln>
                        <a:solidFill>
                          <a:srgbClr val="0070C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0271" marR="6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51165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a:bodyPr>
          <a:lstStyle/>
          <a:p>
            <a:r>
              <a:rPr lang="ru-RU" sz="2000" b="1" dirty="0" smtClean="0">
                <a:solidFill>
                  <a:srgbClr val="FF0000"/>
                </a:solidFill>
                <a:effectLst>
                  <a:outerShdw blurRad="38100" dist="38100" dir="2700000" algn="tl">
                    <a:srgbClr val="000000">
                      <a:alpha val="43137"/>
                    </a:srgbClr>
                  </a:outerShdw>
                </a:effectLst>
              </a:rPr>
              <a:t>Помимо победителя</a:t>
            </a:r>
            <a:r>
              <a:rPr lang="ru-RU" sz="2000" b="1" dirty="0" smtClean="0">
                <a:solidFill>
                  <a:srgbClr val="0000CC"/>
                </a:solidFill>
                <a:effectLst>
                  <a:outerShdw blurRad="38100" dist="38100" dir="2700000" algn="tl">
                    <a:srgbClr val="000000">
                      <a:alpha val="43137"/>
                    </a:srgbClr>
                  </a:outerShdw>
                </a:effectLst>
              </a:rPr>
              <a:t/>
            </a:r>
            <a:br>
              <a:rPr lang="ru-RU" sz="2000" b="1" dirty="0" smtClean="0">
                <a:solidFill>
                  <a:srgbClr val="0000CC"/>
                </a:solidFill>
                <a:effectLst>
                  <a:outerShdw blurRad="38100" dist="38100" dir="2700000" algn="tl">
                    <a:srgbClr val="000000">
                      <a:alpha val="43137"/>
                    </a:srgbClr>
                  </a:outerShdw>
                </a:effectLst>
              </a:rPr>
            </a:br>
            <a:r>
              <a:rPr lang="ru-RU" sz="2000" b="1" dirty="0" smtClean="0">
                <a:solidFill>
                  <a:srgbClr val="0000CC"/>
                </a:solidFill>
                <a:effectLst>
                  <a:outerShdw blurRad="38100" dist="38100" dir="2700000" algn="tl">
                    <a:srgbClr val="000000">
                      <a:alpha val="43137"/>
                    </a:srgbClr>
                  </a:outerShdw>
                </a:effectLst>
              </a:rPr>
              <a:t>о</a:t>
            </a:r>
            <a:r>
              <a:rPr lang="ru-RU" sz="2000" b="1" dirty="0" smtClean="0">
                <a:solidFill>
                  <a:srgbClr val="0000CC"/>
                </a:solidFill>
              </a:rPr>
              <a:t>бъявлена </a:t>
            </a:r>
            <a:r>
              <a:rPr lang="ru-RU" sz="2000" b="1" dirty="0">
                <a:solidFill>
                  <a:srgbClr val="0000CC"/>
                </a:solidFill>
              </a:rPr>
              <a:t>благодарность от Верховного Хурала Республики Тыва – </a:t>
            </a:r>
            <a:r>
              <a:rPr lang="ru-RU" sz="2000" b="1" dirty="0" err="1">
                <a:solidFill>
                  <a:srgbClr val="0000CC"/>
                </a:solidFill>
              </a:rPr>
              <a:t>Монгуш</a:t>
            </a:r>
            <a:r>
              <a:rPr lang="ru-RU" sz="2000" b="1" dirty="0">
                <a:solidFill>
                  <a:srgbClr val="0000CC"/>
                </a:solidFill>
              </a:rPr>
              <a:t> </a:t>
            </a:r>
            <a:r>
              <a:rPr lang="ru-RU" sz="2000" b="1" dirty="0" err="1">
                <a:solidFill>
                  <a:srgbClr val="0000CC"/>
                </a:solidFill>
              </a:rPr>
              <a:t>Чокпак</a:t>
            </a:r>
            <a:r>
              <a:rPr lang="ru-RU" sz="2000" b="1" dirty="0">
                <a:solidFill>
                  <a:srgbClr val="0000CC"/>
                </a:solidFill>
              </a:rPr>
              <a:t> Артуровне, учителю математики МБОУ СОШ им. Л.Б. </a:t>
            </a:r>
            <a:r>
              <a:rPr lang="ru-RU" sz="2000" b="1" dirty="0" err="1">
                <a:solidFill>
                  <a:srgbClr val="0000CC"/>
                </a:solidFill>
              </a:rPr>
              <a:t>Чадамба</a:t>
            </a:r>
            <a:r>
              <a:rPr lang="ru-RU" sz="2000" b="1" dirty="0">
                <a:solidFill>
                  <a:srgbClr val="0000CC"/>
                </a:solidFill>
              </a:rPr>
              <a:t> с. Тоора-Хем </a:t>
            </a:r>
            <a:r>
              <a:rPr lang="ru-RU" sz="2000" b="1" dirty="0" err="1">
                <a:solidFill>
                  <a:srgbClr val="0000CC"/>
                </a:solidFill>
              </a:rPr>
              <a:t>Тоджинского</a:t>
            </a:r>
            <a:r>
              <a:rPr lang="ru-RU" sz="2000" b="1" dirty="0">
                <a:solidFill>
                  <a:srgbClr val="0000CC"/>
                </a:solidFill>
              </a:rPr>
              <a:t> </a:t>
            </a:r>
            <a:r>
              <a:rPr lang="ru-RU" sz="2000" b="1" dirty="0" err="1">
                <a:solidFill>
                  <a:srgbClr val="0000CC"/>
                </a:solidFill>
              </a:rPr>
              <a:t>кожууна</a:t>
            </a:r>
            <a:r>
              <a:rPr lang="ru-RU" sz="2000" b="1" dirty="0">
                <a:solidFill>
                  <a:srgbClr val="0000CC"/>
                </a:solidFill>
              </a:rPr>
              <a:t>; </a:t>
            </a:r>
            <a:br>
              <a:rPr lang="ru-RU" sz="2000" b="1" dirty="0">
                <a:solidFill>
                  <a:srgbClr val="0000CC"/>
                </a:solidFill>
              </a:rPr>
            </a:br>
            <a:r>
              <a:rPr lang="ru-RU" sz="2000" b="1" i="1" u="sng" dirty="0" smtClean="0">
                <a:solidFill>
                  <a:srgbClr val="0000CC"/>
                </a:solidFill>
              </a:rPr>
              <a:t>в </a:t>
            </a:r>
            <a:r>
              <a:rPr lang="ru-RU" sz="2000" b="1" i="1" u="sng" dirty="0">
                <a:solidFill>
                  <a:srgbClr val="0000CC"/>
                </a:solidFill>
              </a:rPr>
              <a:t>номинации </a:t>
            </a:r>
            <a:r>
              <a:rPr lang="ru-RU" sz="2000" b="1" dirty="0">
                <a:solidFill>
                  <a:srgbClr val="0000CC"/>
                </a:solidFill>
              </a:rPr>
              <a:t>«За активную жизненную позицию» награжден от Регионального отделения Профсоюза работников просвещения Российской Федерации по Республике Тыва – </a:t>
            </a:r>
            <a:r>
              <a:rPr lang="ru-RU" sz="2000" b="1" dirty="0" err="1">
                <a:solidFill>
                  <a:srgbClr val="0000CC"/>
                </a:solidFill>
              </a:rPr>
              <a:t>Санчы</a:t>
            </a:r>
            <a:r>
              <a:rPr lang="ru-RU" sz="2000" b="1" dirty="0">
                <a:solidFill>
                  <a:srgbClr val="0000CC"/>
                </a:solidFill>
              </a:rPr>
              <a:t> </a:t>
            </a:r>
            <a:r>
              <a:rPr lang="ru-RU" sz="2000" b="1" dirty="0" err="1">
                <a:solidFill>
                  <a:srgbClr val="0000CC"/>
                </a:solidFill>
              </a:rPr>
              <a:t>Аржаан</a:t>
            </a:r>
            <a:r>
              <a:rPr lang="ru-RU" sz="2000" b="1" dirty="0">
                <a:solidFill>
                  <a:srgbClr val="0000CC"/>
                </a:solidFill>
              </a:rPr>
              <a:t> </a:t>
            </a:r>
            <a:r>
              <a:rPr lang="ru-RU" sz="2000" b="1" dirty="0" err="1">
                <a:solidFill>
                  <a:srgbClr val="0000CC"/>
                </a:solidFill>
              </a:rPr>
              <a:t>Адар-оолович</a:t>
            </a:r>
            <a:r>
              <a:rPr lang="ru-RU" sz="2000" b="1" dirty="0">
                <a:solidFill>
                  <a:srgbClr val="0000CC"/>
                </a:solidFill>
              </a:rPr>
              <a:t>, учитель ИЗО МБОУ </a:t>
            </a:r>
            <a:r>
              <a:rPr lang="ru-RU" sz="2000" b="1" dirty="0" err="1">
                <a:solidFill>
                  <a:srgbClr val="0000CC"/>
                </a:solidFill>
              </a:rPr>
              <a:t>Балгазынской</a:t>
            </a:r>
            <a:r>
              <a:rPr lang="ru-RU" sz="2000" b="1" dirty="0">
                <a:solidFill>
                  <a:srgbClr val="0000CC"/>
                </a:solidFill>
              </a:rPr>
              <a:t> СОШ </a:t>
            </a:r>
            <a:r>
              <a:rPr lang="ru-RU" sz="2000" b="1" dirty="0" err="1">
                <a:solidFill>
                  <a:srgbClr val="0000CC"/>
                </a:solidFill>
              </a:rPr>
              <a:t>Тандинского</a:t>
            </a:r>
            <a:r>
              <a:rPr lang="ru-RU" sz="2000" b="1" dirty="0">
                <a:solidFill>
                  <a:srgbClr val="0000CC"/>
                </a:solidFill>
              </a:rPr>
              <a:t> </a:t>
            </a:r>
            <a:r>
              <a:rPr lang="ru-RU" sz="2000" b="1" dirty="0" err="1">
                <a:solidFill>
                  <a:srgbClr val="0000CC"/>
                </a:solidFill>
              </a:rPr>
              <a:t>кожууна</a:t>
            </a:r>
            <a:r>
              <a:rPr lang="ru-RU" sz="2000" b="1" dirty="0">
                <a:solidFill>
                  <a:srgbClr val="0000CC"/>
                </a:solidFill>
              </a:rPr>
              <a:t>;</a:t>
            </a:r>
            <a:br>
              <a:rPr lang="ru-RU" sz="2000" b="1" dirty="0">
                <a:solidFill>
                  <a:srgbClr val="0000CC"/>
                </a:solidFill>
              </a:rPr>
            </a:br>
            <a:r>
              <a:rPr lang="ru-RU" sz="2000" b="1" i="1" u="sng" dirty="0" smtClean="0">
                <a:solidFill>
                  <a:srgbClr val="0000CC"/>
                </a:solidFill>
              </a:rPr>
              <a:t>в </a:t>
            </a:r>
            <a:r>
              <a:rPr lang="ru-RU" sz="2000" b="1" i="1" u="sng" dirty="0">
                <a:solidFill>
                  <a:srgbClr val="0000CC"/>
                </a:solidFill>
              </a:rPr>
              <a:t>номинации </a:t>
            </a:r>
            <a:r>
              <a:rPr lang="ru-RU" sz="2000" b="1" dirty="0">
                <a:solidFill>
                  <a:srgbClr val="0000CC"/>
                </a:solidFill>
              </a:rPr>
              <a:t>«Педагогическая надежда» награждена от Регионального отделения Профсоюза работников просвещения Российской Федерации по Республике Тыва – </a:t>
            </a:r>
            <a:r>
              <a:rPr lang="ru-RU" sz="2000" b="1" dirty="0" err="1">
                <a:solidFill>
                  <a:srgbClr val="0000CC"/>
                </a:solidFill>
              </a:rPr>
              <a:t>Дамбаа</a:t>
            </a:r>
            <a:r>
              <a:rPr lang="ru-RU" sz="2000" b="1" dirty="0">
                <a:solidFill>
                  <a:srgbClr val="0000CC"/>
                </a:solidFill>
              </a:rPr>
              <a:t> </a:t>
            </a:r>
            <a:r>
              <a:rPr lang="ru-RU" sz="2000" b="1" dirty="0" err="1">
                <a:solidFill>
                  <a:srgbClr val="0000CC"/>
                </a:solidFill>
              </a:rPr>
              <a:t>Чодураа</a:t>
            </a:r>
            <a:r>
              <a:rPr lang="ru-RU" sz="2000" b="1" dirty="0">
                <a:solidFill>
                  <a:srgbClr val="0000CC"/>
                </a:solidFill>
              </a:rPr>
              <a:t> Вадимовна, учитель МБОУ </a:t>
            </a:r>
            <a:r>
              <a:rPr lang="ru-RU" sz="2000" b="1" dirty="0" err="1">
                <a:solidFill>
                  <a:srgbClr val="0000CC"/>
                </a:solidFill>
              </a:rPr>
              <a:t>Чыраа-Бажынской</a:t>
            </a:r>
            <a:r>
              <a:rPr lang="ru-RU" sz="2000" b="1" dirty="0">
                <a:solidFill>
                  <a:srgbClr val="0000CC"/>
                </a:solidFill>
              </a:rPr>
              <a:t> СОШ </a:t>
            </a:r>
            <a:r>
              <a:rPr lang="ru-RU" sz="2000" b="1" dirty="0" err="1">
                <a:solidFill>
                  <a:srgbClr val="0000CC"/>
                </a:solidFill>
              </a:rPr>
              <a:t>Дзун-Хемчикского</a:t>
            </a:r>
            <a:r>
              <a:rPr lang="ru-RU" sz="2000" b="1" dirty="0">
                <a:solidFill>
                  <a:srgbClr val="0000CC"/>
                </a:solidFill>
              </a:rPr>
              <a:t> </a:t>
            </a:r>
            <a:r>
              <a:rPr lang="ru-RU" sz="2000" b="1" dirty="0" err="1" smtClean="0">
                <a:solidFill>
                  <a:srgbClr val="0000CC"/>
                </a:solidFill>
              </a:rPr>
              <a:t>кожууна</a:t>
            </a:r>
            <a:r>
              <a:rPr lang="ru-RU" sz="2000" b="1" dirty="0" smtClean="0">
                <a:solidFill>
                  <a:srgbClr val="0000CC"/>
                </a:solidFill>
              </a:rPr>
              <a:t>;</a:t>
            </a:r>
            <a:r>
              <a:rPr lang="ru-RU" sz="2000" b="1" dirty="0">
                <a:solidFill>
                  <a:srgbClr val="0000CC"/>
                </a:solidFill>
              </a:rPr>
              <a:t/>
            </a:r>
            <a:br>
              <a:rPr lang="ru-RU" sz="2000" b="1" dirty="0">
                <a:solidFill>
                  <a:srgbClr val="0000CC"/>
                </a:solidFill>
              </a:rPr>
            </a:br>
            <a:r>
              <a:rPr lang="ru-RU" sz="2000" b="1" i="1" u="sng" dirty="0" smtClean="0">
                <a:solidFill>
                  <a:srgbClr val="0000CC"/>
                </a:solidFill>
              </a:rPr>
              <a:t>в </a:t>
            </a:r>
            <a:r>
              <a:rPr lang="ru-RU" sz="2000" b="1" i="1" u="sng" dirty="0">
                <a:solidFill>
                  <a:srgbClr val="0000CC"/>
                </a:solidFill>
              </a:rPr>
              <a:t>номинации </a:t>
            </a:r>
            <a:r>
              <a:rPr lang="ru-RU" sz="2000" b="1" dirty="0">
                <a:solidFill>
                  <a:srgbClr val="0000CC"/>
                </a:solidFill>
              </a:rPr>
              <a:t>«За организацию проектной деятельности учащихся» награждена от Министерства образования Республики Тыва – Кара-Сал </a:t>
            </a:r>
            <a:r>
              <a:rPr lang="ru-RU" sz="2000" b="1" dirty="0" err="1">
                <a:solidFill>
                  <a:srgbClr val="0000CC"/>
                </a:solidFill>
              </a:rPr>
              <a:t>Айыран</a:t>
            </a:r>
            <a:r>
              <a:rPr lang="ru-RU" sz="2000" b="1" dirty="0">
                <a:solidFill>
                  <a:srgbClr val="0000CC"/>
                </a:solidFill>
              </a:rPr>
              <a:t> Алексеевна, учитель истории и обществознания МБОУ СОШ №1 с. </a:t>
            </a:r>
            <a:r>
              <a:rPr lang="ru-RU" sz="2000" b="1" dirty="0" err="1">
                <a:solidFill>
                  <a:srgbClr val="0000CC"/>
                </a:solidFill>
              </a:rPr>
              <a:t>Мугур-Аксы</a:t>
            </a:r>
            <a:r>
              <a:rPr lang="ru-RU" sz="2000" b="1" dirty="0">
                <a:solidFill>
                  <a:srgbClr val="0000CC"/>
                </a:solidFill>
              </a:rPr>
              <a:t> </a:t>
            </a:r>
            <a:r>
              <a:rPr lang="ru-RU" sz="2000" b="1" dirty="0" err="1">
                <a:solidFill>
                  <a:srgbClr val="0000CC"/>
                </a:solidFill>
              </a:rPr>
              <a:t>Монгун-Тайгинского</a:t>
            </a:r>
            <a:r>
              <a:rPr lang="ru-RU" sz="2000" b="1" dirty="0">
                <a:solidFill>
                  <a:srgbClr val="0000CC"/>
                </a:solidFill>
              </a:rPr>
              <a:t> </a:t>
            </a:r>
            <a:r>
              <a:rPr lang="ru-RU" sz="2000" b="1" dirty="0" err="1" smtClean="0">
                <a:solidFill>
                  <a:srgbClr val="0000CC"/>
                </a:solidFill>
              </a:rPr>
              <a:t>кожууна</a:t>
            </a:r>
            <a:r>
              <a:rPr lang="ru-RU" sz="2000" b="1" dirty="0" smtClean="0">
                <a:solidFill>
                  <a:srgbClr val="0000CC"/>
                </a:solidFill>
              </a:rPr>
              <a:t>; </a:t>
            </a:r>
            <a:r>
              <a:rPr lang="ru-RU" sz="2000" b="1" dirty="0">
                <a:solidFill>
                  <a:srgbClr val="0000CC"/>
                </a:solidFill>
              </a:rPr>
              <a:t/>
            </a:r>
            <a:br>
              <a:rPr lang="ru-RU" sz="2000" b="1" dirty="0">
                <a:solidFill>
                  <a:srgbClr val="0000CC"/>
                </a:solidFill>
              </a:rPr>
            </a:br>
            <a:r>
              <a:rPr lang="ru-RU" sz="2000" b="1" i="1" u="sng" dirty="0" smtClean="0">
                <a:solidFill>
                  <a:srgbClr val="0000CC"/>
                </a:solidFill>
              </a:rPr>
              <a:t>в </a:t>
            </a:r>
            <a:r>
              <a:rPr lang="ru-RU" sz="2000" b="1" i="1" u="sng" dirty="0">
                <a:solidFill>
                  <a:srgbClr val="0000CC"/>
                </a:solidFill>
              </a:rPr>
              <a:t>номинации </a:t>
            </a:r>
            <a:r>
              <a:rPr lang="ru-RU" sz="2000" b="1" dirty="0">
                <a:solidFill>
                  <a:srgbClr val="0000CC"/>
                </a:solidFill>
              </a:rPr>
              <a:t>«За творческий подход и энтузиазм» награждена от Министерства образования Республики Тыва – </a:t>
            </a:r>
            <a:r>
              <a:rPr lang="ru-RU" sz="2000" b="1" dirty="0" err="1">
                <a:solidFill>
                  <a:srgbClr val="0000CC"/>
                </a:solidFill>
              </a:rPr>
              <a:t>Куулар</a:t>
            </a:r>
            <a:r>
              <a:rPr lang="ru-RU" sz="2000" b="1" dirty="0">
                <a:solidFill>
                  <a:srgbClr val="0000CC"/>
                </a:solidFill>
              </a:rPr>
              <a:t> </a:t>
            </a:r>
            <a:r>
              <a:rPr lang="ru-RU" sz="2000" b="1" dirty="0" err="1">
                <a:solidFill>
                  <a:srgbClr val="0000CC"/>
                </a:solidFill>
              </a:rPr>
              <a:t>Чечек</a:t>
            </a:r>
            <a:r>
              <a:rPr lang="ru-RU" sz="2000" b="1" dirty="0">
                <a:solidFill>
                  <a:srgbClr val="0000CC"/>
                </a:solidFill>
              </a:rPr>
              <a:t> </a:t>
            </a:r>
            <a:r>
              <a:rPr lang="ru-RU" sz="2000" b="1" dirty="0" err="1">
                <a:solidFill>
                  <a:srgbClr val="0000CC"/>
                </a:solidFill>
              </a:rPr>
              <a:t>Мукуровна</a:t>
            </a:r>
            <a:r>
              <a:rPr lang="ru-RU" sz="2000" b="1" dirty="0">
                <a:solidFill>
                  <a:srgbClr val="0000CC"/>
                </a:solidFill>
              </a:rPr>
              <a:t>, учитель начальных классов МБОУ </a:t>
            </a:r>
            <a:r>
              <a:rPr lang="ru-RU" sz="2000" b="1" dirty="0" err="1">
                <a:solidFill>
                  <a:srgbClr val="0000CC"/>
                </a:solidFill>
              </a:rPr>
              <a:t>Шуурмакской</a:t>
            </a:r>
            <a:r>
              <a:rPr lang="ru-RU" sz="2000" b="1" dirty="0">
                <a:solidFill>
                  <a:srgbClr val="0000CC"/>
                </a:solidFill>
              </a:rPr>
              <a:t> СОШ Тес-</a:t>
            </a:r>
            <a:r>
              <a:rPr lang="ru-RU" sz="2000" b="1" dirty="0" err="1">
                <a:solidFill>
                  <a:srgbClr val="0000CC"/>
                </a:solidFill>
              </a:rPr>
              <a:t>Хемского</a:t>
            </a:r>
            <a:r>
              <a:rPr lang="ru-RU" sz="2000" b="1" dirty="0">
                <a:solidFill>
                  <a:srgbClr val="0000CC"/>
                </a:solidFill>
              </a:rPr>
              <a:t> </a:t>
            </a:r>
            <a:r>
              <a:rPr lang="ru-RU" sz="2000" b="1" dirty="0" err="1" smtClean="0">
                <a:solidFill>
                  <a:srgbClr val="0000CC"/>
                </a:solidFill>
              </a:rPr>
              <a:t>кожууна</a:t>
            </a:r>
            <a:r>
              <a:rPr lang="ru-RU" sz="2000" b="1" dirty="0" smtClean="0">
                <a:solidFill>
                  <a:srgbClr val="0000CC"/>
                </a:solidFill>
              </a:rPr>
              <a:t>.</a:t>
            </a:r>
            <a:r>
              <a:rPr lang="ru-RU" sz="2000" b="1" dirty="0">
                <a:solidFill>
                  <a:srgbClr val="0000CC"/>
                </a:solidFill>
              </a:rPr>
              <a:t/>
            </a:r>
            <a:br>
              <a:rPr lang="ru-RU" sz="2000" b="1" dirty="0">
                <a:solidFill>
                  <a:srgbClr val="0000CC"/>
                </a:solidFill>
              </a:rPr>
            </a:br>
            <a:endParaRPr lang="ru-RU" sz="2000" b="1" dirty="0">
              <a:solidFill>
                <a:srgbClr val="0000CC"/>
              </a:solidFill>
            </a:endParaRPr>
          </a:p>
        </p:txBody>
      </p:sp>
    </p:spTree>
    <p:extLst>
      <p:ext uri="{BB962C8B-B14F-4D97-AF65-F5344CB8AC3E}">
        <p14:creationId xmlns:p14="http://schemas.microsoft.com/office/powerpoint/2010/main" val="840153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a:bodyPr>
          <a:lstStyle/>
          <a:p>
            <a:pPr algn="ctr"/>
            <a:r>
              <a:rPr lang="ru-RU" sz="2000" b="1" dirty="0" smtClean="0">
                <a:solidFill>
                  <a:srgbClr val="0000CC"/>
                </a:solidFill>
                <a:effectLst>
                  <a:outerShdw blurRad="38100" dist="38100" dir="2700000" algn="tl">
                    <a:srgbClr val="000000">
                      <a:alpha val="43137"/>
                    </a:srgbClr>
                  </a:outerShdw>
                </a:effectLst>
              </a:rPr>
              <a:t>Участники конкурса педагогического мастерства в номинации </a:t>
            </a:r>
            <a:br>
              <a:rPr lang="ru-RU" sz="2000" b="1" dirty="0" smtClean="0">
                <a:solidFill>
                  <a:srgbClr val="0000CC"/>
                </a:solidFill>
                <a:effectLst>
                  <a:outerShdw blurRad="38100" dist="38100" dir="2700000" algn="tl">
                    <a:srgbClr val="000000">
                      <a:alpha val="43137"/>
                    </a:srgbClr>
                  </a:outerShdw>
                </a:effectLst>
              </a:rPr>
            </a:br>
            <a:r>
              <a:rPr lang="ru-RU" sz="2000" b="1" dirty="0" smtClean="0">
                <a:solidFill>
                  <a:srgbClr val="0000CC"/>
                </a:solidFill>
                <a:effectLst>
                  <a:outerShdw blurRad="38100" dist="38100" dir="2700000" algn="tl">
                    <a:srgbClr val="000000">
                      <a:alpha val="43137"/>
                    </a:srgbClr>
                  </a:outerShdw>
                </a:effectLst>
              </a:rPr>
              <a:t>«Молодой специалист 2023»</a:t>
            </a:r>
            <a:endParaRPr lang="ru-RU" sz="2000" b="1" dirty="0">
              <a:solidFill>
                <a:srgbClr val="0000CC"/>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53" y="1465824"/>
            <a:ext cx="9912897" cy="4445579"/>
          </a:xfrm>
          <a:prstGeom prst="rect">
            <a:avLst/>
          </a:prstGeom>
          <a:ln>
            <a:noFill/>
          </a:ln>
          <a:effectLst>
            <a:softEdge rad="112500"/>
          </a:effectLst>
        </p:spPr>
      </p:pic>
    </p:spTree>
    <p:extLst>
      <p:ext uri="{BB962C8B-B14F-4D97-AF65-F5344CB8AC3E}">
        <p14:creationId xmlns:p14="http://schemas.microsoft.com/office/powerpoint/2010/main" val="149410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662" y="172870"/>
            <a:ext cx="10254523" cy="6555476"/>
          </a:xfrm>
        </p:spPr>
        <p:txBody>
          <a:bodyPr>
            <a:normAutofit/>
          </a:bodyPr>
          <a:lstStyle/>
          <a:p>
            <a:pPr lvl="0" defTabSz="914400">
              <a:lnSpc>
                <a:spcPct val="150000"/>
              </a:lnSpc>
              <a:spcBef>
                <a:spcPts val="0"/>
              </a:spcBef>
            </a:pPr>
            <a:r>
              <a:rPr lang="ru-RU" sz="2400" b="1" dirty="0" smtClean="0">
                <a:solidFill>
                  <a:srgbClr val="4201F9"/>
                </a:solidFill>
                <a:effectLst>
                  <a:outerShdw blurRad="38100" dist="38100" dir="2700000" algn="tl">
                    <a:srgbClr val="000000">
                      <a:alpha val="43137"/>
                    </a:srgbClr>
                  </a:outerShdw>
                </a:effectLst>
                <a:latin typeface="Century Gothic" panose="020B0502020202020204"/>
                <a:ea typeface="+mn-ea"/>
                <a:cs typeface="+mn-cs"/>
              </a:rPr>
              <a:t>	</a:t>
            </a:r>
            <a:r>
              <a:rPr lang="ru-RU" sz="2000" b="1" dirty="0" smtClean="0">
                <a:solidFill>
                  <a:srgbClr val="4201F9"/>
                </a:solidFill>
                <a:effectLst>
                  <a:outerShdw blurRad="38100" dist="38100" dir="2700000" algn="tl">
                    <a:srgbClr val="000000">
                      <a:alpha val="43137"/>
                    </a:srgbClr>
                  </a:outerShdw>
                </a:effectLst>
                <a:latin typeface="Century Gothic" panose="020B0502020202020204"/>
                <a:ea typeface="+mn-ea"/>
                <a:cs typeface="+mn-cs"/>
              </a:rPr>
              <a:t>Современное </a:t>
            </a:r>
            <a:r>
              <a:rPr lang="ru-RU" sz="2000" b="1" dirty="0">
                <a:solidFill>
                  <a:srgbClr val="4201F9"/>
                </a:solidFill>
                <a:effectLst>
                  <a:outerShdw blurRad="38100" dist="38100" dir="2700000" algn="tl">
                    <a:srgbClr val="000000">
                      <a:alpha val="43137"/>
                    </a:srgbClr>
                  </a:outerShdw>
                </a:effectLst>
                <a:latin typeface="Century Gothic" panose="020B0502020202020204"/>
                <a:ea typeface="+mn-ea"/>
                <a:cs typeface="+mn-cs"/>
              </a:rPr>
              <a:t>образование стремительно развивается в ответ на социальные вызовы. Одним из способов повышения его качества является последовательная кадровая политика, влияющая на закрепление начинающих педагогов в профессии, повышение их мотивации на профессиональное развитие и владение компетенциями, востребованными </a:t>
            </a:r>
            <a:r>
              <a:rPr lang="ru-RU" sz="2000" b="1" dirty="0" smtClean="0">
                <a:solidFill>
                  <a:srgbClr val="4201F9"/>
                </a:solidFill>
                <a:effectLst>
                  <a:outerShdw blurRad="38100" dist="38100" dir="2700000" algn="tl">
                    <a:srgbClr val="000000">
                      <a:alpha val="43137"/>
                    </a:srgbClr>
                  </a:outerShdw>
                </a:effectLst>
                <a:latin typeface="Century Gothic" panose="020B0502020202020204"/>
                <a:ea typeface="+mn-ea"/>
                <a:cs typeface="+mn-cs"/>
              </a:rPr>
              <a:t>в </a:t>
            </a:r>
            <a:r>
              <a:rPr lang="ru-RU" sz="2000" b="1" dirty="0">
                <a:solidFill>
                  <a:srgbClr val="4201F9"/>
                </a:solidFill>
                <a:effectLst>
                  <a:outerShdw blurRad="38100" dist="38100" dir="2700000" algn="tl">
                    <a:srgbClr val="000000">
                      <a:alpha val="43137"/>
                    </a:srgbClr>
                  </a:outerShdw>
                </a:effectLst>
                <a:latin typeface="Century Gothic" panose="020B0502020202020204"/>
                <a:ea typeface="+mn-ea"/>
                <a:cs typeface="+mn-cs"/>
              </a:rPr>
              <a:t>современной </a:t>
            </a:r>
            <a:r>
              <a:rPr lang="ru-RU" sz="2000" b="1" dirty="0" smtClean="0">
                <a:solidFill>
                  <a:srgbClr val="4201F9"/>
                </a:solidFill>
                <a:effectLst>
                  <a:outerShdw blurRad="38100" dist="38100" dir="2700000" algn="tl">
                    <a:srgbClr val="000000">
                      <a:alpha val="43137"/>
                    </a:srgbClr>
                  </a:outerShdw>
                </a:effectLst>
                <a:latin typeface="Century Gothic" panose="020B0502020202020204"/>
                <a:ea typeface="+mn-ea"/>
                <a:cs typeface="+mn-cs"/>
              </a:rPr>
              <a:t>школе. </a:t>
            </a:r>
            <a:br>
              <a:rPr lang="ru-RU" sz="2000" b="1" dirty="0" smtClean="0">
                <a:solidFill>
                  <a:srgbClr val="4201F9"/>
                </a:solidFill>
                <a:effectLst>
                  <a:outerShdw blurRad="38100" dist="38100" dir="2700000" algn="tl">
                    <a:srgbClr val="000000">
                      <a:alpha val="43137"/>
                    </a:srgbClr>
                  </a:outerShdw>
                </a:effectLst>
                <a:latin typeface="Century Gothic" panose="020B0502020202020204"/>
                <a:ea typeface="+mn-ea"/>
                <a:cs typeface="+mn-cs"/>
              </a:rPr>
            </a:br>
            <a:r>
              <a:rPr lang="ru-RU" sz="2000" b="1" dirty="0">
                <a:solidFill>
                  <a:srgbClr val="4201F9"/>
                </a:solidFill>
                <a:effectLst>
                  <a:outerShdw blurRad="38100" dist="38100" dir="2700000" algn="tl">
                    <a:srgbClr val="000000">
                      <a:alpha val="43137"/>
                    </a:srgbClr>
                  </a:outerShdw>
                </a:effectLst>
                <a:latin typeface="Century Gothic" panose="020B0502020202020204"/>
                <a:ea typeface="+mn-ea"/>
                <a:cs typeface="+mn-cs"/>
              </a:rPr>
              <a:t>	Сегодня система наставничества в школе вновь заслуживает самого пристального внимания. Молодой специалист, попав на новое место работы, должен в короткие сроки адаптироваться к новой практической деятельности, и помочь ему в этом может опытный наставник</a:t>
            </a:r>
            <a:r>
              <a:rPr lang="ru-RU" sz="2000" b="1" dirty="0" smtClean="0">
                <a:solidFill>
                  <a:srgbClr val="4201F9"/>
                </a:solidFill>
                <a:effectLst>
                  <a:outerShdw blurRad="38100" dist="38100" dir="2700000" algn="tl">
                    <a:srgbClr val="000000">
                      <a:alpha val="43137"/>
                    </a:srgbClr>
                  </a:outerShdw>
                </a:effectLst>
                <a:latin typeface="Century Gothic" panose="020B0502020202020204"/>
                <a:ea typeface="+mn-ea"/>
                <a:cs typeface="+mn-cs"/>
              </a:rPr>
              <a:t>. Как сложатся отношения между наставником и наставляемым, от этого зависит самая главная наша задача –    качество образовательной деятельности.</a:t>
            </a:r>
            <a:endParaRPr lang="ru-RU" sz="1800" dirty="0">
              <a:solidFill>
                <a:srgbClr val="0070C0"/>
              </a:solidFill>
            </a:endParaRPr>
          </a:p>
        </p:txBody>
      </p:sp>
    </p:spTree>
    <p:extLst>
      <p:ext uri="{BB962C8B-B14F-4D97-AF65-F5344CB8AC3E}">
        <p14:creationId xmlns:p14="http://schemas.microsoft.com/office/powerpoint/2010/main" val="2208235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fontScale="90000"/>
          </a:bodyPr>
          <a:lstStyle/>
          <a:p>
            <a:pPr algn="ctr"/>
            <a:r>
              <a:rPr lang="ru-RU" sz="2200" b="1" dirty="0" smtClean="0">
                <a:solidFill>
                  <a:srgbClr val="FF0000"/>
                </a:solidFill>
                <a:effectLst>
                  <a:outerShdw blurRad="38100" dist="38100" dir="2700000" algn="tl">
                    <a:srgbClr val="000000">
                      <a:alpha val="43137"/>
                    </a:srgbClr>
                  </a:outerShdw>
                </a:effectLst>
              </a:rPr>
              <a:t>Итоги </a:t>
            </a:r>
            <a:r>
              <a:rPr lang="ru-RU" sz="2200" b="1" dirty="0">
                <a:solidFill>
                  <a:srgbClr val="FF0000"/>
                </a:solidFill>
                <a:effectLst>
                  <a:outerShdw blurRad="38100" dist="38100" dir="2700000" algn="tl">
                    <a:srgbClr val="000000">
                      <a:alpha val="43137"/>
                    </a:srgbClr>
                  </a:outerShdw>
                </a:effectLst>
              </a:rPr>
              <a:t>республиканского конкурса профессионального мастерства </a:t>
            </a:r>
            <a:r>
              <a:rPr lang="ru-RU" sz="2200" b="1" dirty="0" smtClean="0">
                <a:solidFill>
                  <a:srgbClr val="FF0000"/>
                </a:solidFill>
                <a:effectLst>
                  <a:outerShdw blurRad="38100" dist="38100" dir="2700000" algn="tl">
                    <a:srgbClr val="000000">
                      <a:alpha val="43137"/>
                    </a:srgbClr>
                  </a:outerShdw>
                </a:effectLst>
              </a:rPr>
              <a:t/>
            </a:r>
            <a:br>
              <a:rPr lang="ru-RU" sz="2200" b="1" dirty="0" smtClean="0">
                <a:solidFill>
                  <a:srgbClr val="FF0000"/>
                </a:solidFill>
                <a:effectLst>
                  <a:outerShdw blurRad="38100" dist="38100" dir="2700000" algn="tl">
                    <a:srgbClr val="000000">
                      <a:alpha val="43137"/>
                    </a:srgbClr>
                  </a:outerShdw>
                </a:effectLst>
              </a:rPr>
            </a:br>
            <a:r>
              <a:rPr lang="ru-RU" sz="2200" b="1" dirty="0" smtClean="0">
                <a:solidFill>
                  <a:srgbClr val="FF0000"/>
                </a:solidFill>
                <a:effectLst>
                  <a:outerShdw blurRad="38100" dist="38100" dir="2700000" algn="tl">
                    <a:srgbClr val="000000">
                      <a:alpha val="43137"/>
                    </a:srgbClr>
                  </a:outerShdw>
                </a:effectLst>
              </a:rPr>
              <a:t>«</a:t>
            </a:r>
            <a:r>
              <a:rPr lang="ru-RU" sz="2200" b="1" dirty="0">
                <a:solidFill>
                  <a:srgbClr val="FF0000"/>
                </a:solidFill>
                <a:effectLst>
                  <a:outerShdw blurRad="38100" dist="38100" dir="2700000" algn="tl">
                    <a:srgbClr val="000000">
                      <a:alpha val="43137"/>
                    </a:srgbClr>
                  </a:outerShdw>
                </a:effectLst>
              </a:rPr>
              <a:t>Лучший наставник Республики Тыва-2023</a:t>
            </a:r>
            <a:r>
              <a:rPr lang="ru-RU" sz="2700" b="1" dirty="0" smtClean="0">
                <a:solidFill>
                  <a:srgbClr val="FF0000"/>
                </a:solidFill>
                <a:effectLst>
                  <a:outerShdw blurRad="38100" dist="38100" dir="2700000" algn="tl">
                    <a:srgbClr val="000000">
                      <a:alpha val="43137"/>
                    </a:srgbClr>
                  </a:outerShdw>
                </a:effectLst>
              </a:rPr>
              <a:t>»:</a:t>
            </a:r>
            <a:r>
              <a:rPr lang="ru-RU" sz="2700" b="1" dirty="0" smtClean="0">
                <a:solidFill>
                  <a:srgbClr val="C00000"/>
                </a:solidFill>
                <a:effectLst>
                  <a:outerShdw blurRad="38100" dist="38100" dir="2700000" algn="tl">
                    <a:srgbClr val="000000">
                      <a:alpha val="43137"/>
                    </a:srgbClr>
                  </a:outerShdw>
                </a:effectLst>
              </a:rPr>
              <a:t/>
            </a:r>
            <a:br>
              <a:rPr lang="ru-RU" sz="2700" b="1" dirty="0" smtClean="0">
                <a:solidFill>
                  <a:srgbClr val="C00000"/>
                </a:solidFill>
                <a:effectLst>
                  <a:outerShdw blurRad="38100" dist="38100" dir="2700000" algn="tl">
                    <a:srgbClr val="000000">
                      <a:alpha val="43137"/>
                    </a:srgbClr>
                  </a:outerShdw>
                </a:effectLst>
              </a:rPr>
            </a:br>
            <a:r>
              <a:rPr lang="ru-RU" sz="2700" b="1" dirty="0">
                <a:solidFill>
                  <a:srgbClr val="0000CC"/>
                </a:solidFill>
                <a:effectLst>
                  <a:outerShdw blurRad="38100" dist="38100" dir="2700000" algn="tl">
                    <a:srgbClr val="000000">
                      <a:alpha val="43137"/>
                    </a:srgbClr>
                  </a:outerShdw>
                </a:effectLst>
              </a:rPr>
              <a:t/>
            </a:r>
            <a:br>
              <a:rPr lang="ru-RU" sz="2700" b="1" dirty="0">
                <a:solidFill>
                  <a:srgbClr val="0000CC"/>
                </a:solidFill>
                <a:effectLst>
                  <a:outerShdw blurRad="38100" dist="38100" dir="2700000" algn="tl">
                    <a:srgbClr val="000000">
                      <a:alpha val="43137"/>
                    </a:srgbClr>
                  </a:outerShdw>
                </a:effectLst>
              </a:rPr>
            </a:br>
            <a:r>
              <a:rPr lang="ru-RU" sz="1800" b="1" dirty="0" smtClean="0">
                <a:solidFill>
                  <a:srgbClr val="C00000"/>
                </a:solidFill>
                <a:effectLst>
                  <a:outerShdw blurRad="38100" dist="38100" dir="2700000" algn="tl">
                    <a:srgbClr val="000000">
                      <a:alpha val="43137"/>
                    </a:srgbClr>
                  </a:outerShdw>
                </a:effectLst>
              </a:rPr>
              <a:t>1.1</a:t>
            </a:r>
            <a:r>
              <a:rPr lang="ru-RU" sz="2700" b="1" dirty="0" smtClean="0">
                <a:solidFill>
                  <a:srgbClr val="0000CC"/>
                </a:solidFill>
                <a:effectLst>
                  <a:outerShdw blurRad="38100" dist="38100" dir="2700000" algn="tl">
                    <a:srgbClr val="000000">
                      <a:alpha val="43137"/>
                    </a:srgbClr>
                  </a:outerShdw>
                </a:effectLst>
              </a:rPr>
              <a:t> </a:t>
            </a:r>
            <a:r>
              <a:rPr lang="ru-RU" sz="2000" b="1" u="sng" dirty="0" smtClean="0">
                <a:solidFill>
                  <a:srgbClr val="0000CC"/>
                </a:solidFill>
                <a:effectLst>
                  <a:outerShdw blurRad="38100" dist="38100" dir="2700000" algn="tl">
                    <a:srgbClr val="000000">
                      <a:alpha val="43137"/>
                    </a:srgbClr>
                  </a:outerShdw>
                </a:effectLst>
              </a:rPr>
              <a:t>Признать </a:t>
            </a:r>
            <a:r>
              <a:rPr lang="ru-RU" sz="2000" b="1" u="sng" dirty="0">
                <a:solidFill>
                  <a:srgbClr val="0000CC"/>
                </a:solidFill>
                <a:effectLst>
                  <a:outerShdw blurRad="38100" dist="38100" dir="2700000" algn="tl">
                    <a:srgbClr val="000000">
                      <a:alpha val="43137"/>
                    </a:srgbClr>
                  </a:outerShdw>
                </a:effectLst>
              </a:rPr>
              <a:t>победителями и призерами:</a:t>
            </a:r>
            <a:r>
              <a:rPr lang="ru-RU" sz="2000" b="1" dirty="0">
                <a:solidFill>
                  <a:srgbClr val="0000CC"/>
                </a:solidFill>
                <a:effectLst>
                  <a:outerShdw blurRad="38100" dist="38100" dir="2700000" algn="tl">
                    <a:srgbClr val="000000">
                      <a:alpha val="43137"/>
                    </a:srgbClr>
                  </a:outerShdw>
                </a:effectLst>
              </a:rPr>
              <a:t/>
            </a:r>
            <a:br>
              <a:rPr lang="ru-RU" sz="2000" b="1" dirty="0">
                <a:solidFill>
                  <a:srgbClr val="0000CC"/>
                </a:solidFill>
                <a:effectLst>
                  <a:outerShdw blurRad="38100" dist="38100" dir="2700000" algn="tl">
                    <a:srgbClr val="000000">
                      <a:alpha val="43137"/>
                    </a:srgbClr>
                  </a:outerShdw>
                </a:effectLst>
              </a:rPr>
            </a:br>
            <a:r>
              <a:rPr lang="ru-RU" sz="2000" b="1" dirty="0" smtClean="0">
                <a:solidFill>
                  <a:srgbClr val="0000CC"/>
                </a:solidFill>
                <a:effectLst>
                  <a:outerShdw blurRad="38100" dist="38100" dir="2700000" algn="tl">
                    <a:srgbClr val="000000">
                      <a:alpha val="43137"/>
                    </a:srgbClr>
                  </a:outerShdw>
                </a:effectLst>
              </a:rPr>
              <a:t>- </a:t>
            </a:r>
            <a:r>
              <a:rPr lang="ru-RU" sz="2000" b="1" dirty="0" err="1">
                <a:solidFill>
                  <a:srgbClr val="0000CC"/>
                </a:solidFill>
                <a:effectLst>
                  <a:outerShdw blurRad="38100" dist="38100" dir="2700000" algn="tl">
                    <a:srgbClr val="000000">
                      <a:alpha val="43137"/>
                    </a:srgbClr>
                  </a:outerShdw>
                </a:effectLst>
              </a:rPr>
              <a:t>Кужугет</a:t>
            </a:r>
            <a:r>
              <a:rPr lang="ru-RU" sz="2000" b="1" dirty="0">
                <a:solidFill>
                  <a:srgbClr val="0000CC"/>
                </a:solidFill>
                <a:effectLst>
                  <a:outerShdw blurRad="38100" dist="38100" dir="2700000" algn="tl">
                    <a:srgbClr val="000000">
                      <a:alpha val="43137"/>
                    </a:srgbClr>
                  </a:outerShdw>
                </a:effectLst>
              </a:rPr>
              <a:t> </a:t>
            </a:r>
            <a:r>
              <a:rPr lang="ru-RU" sz="2000" b="1" dirty="0" err="1">
                <a:solidFill>
                  <a:srgbClr val="0000CC"/>
                </a:solidFill>
                <a:effectLst>
                  <a:outerShdw blurRad="38100" dist="38100" dir="2700000" algn="tl">
                    <a:srgbClr val="000000">
                      <a:alpha val="43137"/>
                    </a:srgbClr>
                  </a:outerShdw>
                </a:effectLst>
              </a:rPr>
              <a:t>Чодураа</a:t>
            </a:r>
            <a:r>
              <a:rPr lang="ru-RU" sz="2000" b="1" dirty="0">
                <a:solidFill>
                  <a:srgbClr val="0000CC"/>
                </a:solidFill>
                <a:effectLst>
                  <a:outerShdw blurRad="38100" dist="38100" dir="2700000" algn="tl">
                    <a:srgbClr val="000000">
                      <a:alpha val="43137"/>
                    </a:srgbClr>
                  </a:outerShdw>
                </a:effectLst>
              </a:rPr>
              <a:t> Бадан-</a:t>
            </a:r>
            <a:r>
              <a:rPr lang="ru-RU" sz="2000" b="1" dirty="0" err="1">
                <a:solidFill>
                  <a:srgbClr val="0000CC"/>
                </a:solidFill>
                <a:effectLst>
                  <a:outerShdw blurRad="38100" dist="38100" dir="2700000" algn="tl">
                    <a:srgbClr val="000000">
                      <a:alpha val="43137"/>
                    </a:srgbClr>
                  </a:outerShdw>
                </a:effectLst>
              </a:rPr>
              <a:t>ооловну,учителя</a:t>
            </a:r>
            <a:r>
              <a:rPr lang="ru-RU" sz="2000" b="1" dirty="0">
                <a:solidFill>
                  <a:srgbClr val="0000CC"/>
                </a:solidFill>
                <a:effectLst>
                  <a:outerShdw blurRad="38100" dist="38100" dir="2700000" algn="tl">
                    <a:srgbClr val="000000">
                      <a:alpha val="43137"/>
                    </a:srgbClr>
                  </a:outerShdw>
                </a:effectLst>
              </a:rPr>
              <a:t> русского языка и литературы, заместителя директора по научно-методической работе МБОУ СОШ №8 г. </a:t>
            </a:r>
            <a:r>
              <a:rPr lang="ru-RU" sz="2000" b="1" dirty="0" smtClean="0">
                <a:solidFill>
                  <a:srgbClr val="0000CC"/>
                </a:solidFill>
                <a:effectLst>
                  <a:outerShdw blurRad="38100" dist="38100" dir="2700000" algn="tl">
                    <a:srgbClr val="000000">
                      <a:alpha val="43137"/>
                    </a:srgbClr>
                  </a:outerShdw>
                </a:effectLst>
              </a:rPr>
              <a:t>Кызыла</a:t>
            </a:r>
            <a:r>
              <a:rPr lang="ru-RU" sz="2000" b="1" dirty="0">
                <a:solidFill>
                  <a:srgbClr val="0000CC"/>
                </a:solidFill>
                <a:effectLst>
                  <a:outerShdw blurRad="38100" dist="38100" dir="2700000" algn="tl">
                    <a:srgbClr val="000000">
                      <a:alpha val="43137"/>
                    </a:srgbClr>
                  </a:outerShdw>
                </a:effectLst>
              </a:rPr>
              <a:t/>
            </a:r>
            <a:br>
              <a:rPr lang="ru-RU" sz="2000" b="1" dirty="0">
                <a:solidFill>
                  <a:srgbClr val="0000CC"/>
                </a:solidFill>
                <a:effectLst>
                  <a:outerShdw blurRad="38100" dist="38100" dir="2700000" algn="tl">
                    <a:srgbClr val="000000">
                      <a:alpha val="43137"/>
                    </a:srgbClr>
                  </a:outerShdw>
                </a:effectLst>
              </a:rPr>
            </a:br>
            <a:r>
              <a:rPr lang="ru-RU" sz="2000" b="1" dirty="0" smtClean="0">
                <a:solidFill>
                  <a:srgbClr val="0000CC"/>
                </a:solidFill>
                <a:effectLst>
                  <a:outerShdw blurRad="38100" dist="38100" dir="2700000" algn="tl">
                    <a:srgbClr val="000000">
                      <a:alpha val="43137"/>
                    </a:srgbClr>
                  </a:outerShdw>
                </a:effectLst>
              </a:rPr>
              <a:t>- </a:t>
            </a:r>
            <a:r>
              <a:rPr lang="ru-RU" sz="2000" b="1" dirty="0" err="1" smtClean="0">
                <a:solidFill>
                  <a:srgbClr val="0000CC"/>
                </a:solidFill>
                <a:effectLst>
                  <a:outerShdw blurRad="38100" dist="38100" dir="2700000" algn="tl">
                    <a:srgbClr val="000000">
                      <a:alpha val="43137"/>
                    </a:srgbClr>
                  </a:outerShdw>
                </a:effectLst>
              </a:rPr>
              <a:t>Бараан</a:t>
            </a:r>
            <a:r>
              <a:rPr lang="ru-RU" sz="2000" b="1" dirty="0" smtClean="0">
                <a:solidFill>
                  <a:srgbClr val="0000CC"/>
                </a:solidFill>
                <a:effectLst>
                  <a:outerShdw blurRad="38100" dist="38100" dir="2700000" algn="tl">
                    <a:srgbClr val="000000">
                      <a:alpha val="43137"/>
                    </a:srgbClr>
                  </a:outerShdw>
                </a:effectLst>
              </a:rPr>
              <a:t> </a:t>
            </a:r>
            <a:r>
              <a:rPr lang="ru-RU" sz="2000" b="1" dirty="0">
                <a:solidFill>
                  <a:srgbClr val="0000CC"/>
                </a:solidFill>
                <a:effectLst>
                  <a:outerShdw blurRad="38100" dist="38100" dir="2700000" algn="tl">
                    <a:srgbClr val="000000">
                      <a:alpha val="43137"/>
                    </a:srgbClr>
                  </a:outerShdw>
                </a:effectLst>
              </a:rPr>
              <a:t>Ларису </a:t>
            </a:r>
            <a:r>
              <a:rPr lang="ru-RU" sz="2000" b="1" dirty="0" err="1">
                <a:solidFill>
                  <a:srgbClr val="0000CC"/>
                </a:solidFill>
                <a:effectLst>
                  <a:outerShdw blurRad="38100" dist="38100" dir="2700000" algn="tl">
                    <a:srgbClr val="000000">
                      <a:alpha val="43137"/>
                    </a:srgbClr>
                  </a:outerShdw>
                </a:effectLst>
              </a:rPr>
              <a:t>Даяевну</a:t>
            </a:r>
            <a:r>
              <a:rPr lang="ru-RU" sz="2000" b="1" dirty="0">
                <a:solidFill>
                  <a:srgbClr val="0000CC"/>
                </a:solidFill>
                <a:effectLst>
                  <a:outerShdw blurRad="38100" dist="38100" dir="2700000" algn="tl">
                    <a:srgbClr val="000000">
                      <a:alpha val="43137"/>
                    </a:srgbClr>
                  </a:outerShdw>
                </a:effectLst>
              </a:rPr>
              <a:t>, педагога дополнительного образования, руководителя кружка «Шаг в науку» МБОУ </a:t>
            </a:r>
            <a:r>
              <a:rPr lang="ru-RU" sz="2000" b="1" dirty="0" err="1">
                <a:solidFill>
                  <a:srgbClr val="0000CC"/>
                </a:solidFill>
                <a:effectLst>
                  <a:outerShdw blurRad="38100" dist="38100" dir="2700000" algn="tl">
                    <a:srgbClr val="000000">
                      <a:alpha val="43137"/>
                    </a:srgbClr>
                  </a:outerShdw>
                </a:effectLst>
              </a:rPr>
              <a:t>Тоора-Хемской</a:t>
            </a:r>
            <a:r>
              <a:rPr lang="ru-RU" sz="2000" b="1" dirty="0">
                <a:solidFill>
                  <a:srgbClr val="0000CC"/>
                </a:solidFill>
                <a:effectLst>
                  <a:outerShdw blurRad="38100" dist="38100" dir="2700000" algn="tl">
                    <a:srgbClr val="000000">
                      <a:alpha val="43137"/>
                    </a:srgbClr>
                  </a:outerShdw>
                </a:effectLst>
              </a:rPr>
              <a:t> средней школы </a:t>
            </a:r>
            <a:r>
              <a:rPr lang="ru-RU" sz="2000" b="1" dirty="0" err="1">
                <a:solidFill>
                  <a:srgbClr val="0000CC"/>
                </a:solidFill>
                <a:effectLst>
                  <a:outerShdw blurRad="38100" dist="38100" dir="2700000" algn="tl">
                    <a:srgbClr val="000000">
                      <a:alpha val="43137"/>
                    </a:srgbClr>
                  </a:outerShdw>
                </a:effectLst>
              </a:rPr>
              <a:t>Тоджинского</a:t>
            </a:r>
            <a:r>
              <a:rPr lang="ru-RU" sz="2000" b="1" dirty="0">
                <a:solidFill>
                  <a:srgbClr val="0000CC"/>
                </a:solidFill>
                <a:effectLst>
                  <a:outerShdw blurRad="38100" dist="38100" dir="2700000" algn="tl">
                    <a:srgbClr val="000000">
                      <a:alpha val="43137"/>
                    </a:srgbClr>
                  </a:outerShdw>
                </a:effectLst>
              </a:rPr>
              <a:t> </a:t>
            </a:r>
            <a:r>
              <a:rPr lang="ru-RU" sz="2000" b="1" dirty="0" err="1">
                <a:solidFill>
                  <a:srgbClr val="0000CC"/>
                </a:solidFill>
                <a:effectLst>
                  <a:outerShdw blurRad="38100" dist="38100" dir="2700000" algn="tl">
                    <a:srgbClr val="000000">
                      <a:alpha val="43137"/>
                    </a:srgbClr>
                  </a:outerShdw>
                </a:effectLst>
              </a:rPr>
              <a:t>кожууна</a:t>
            </a:r>
            <a:r>
              <a:rPr lang="ru-RU" sz="2000" b="1" dirty="0">
                <a:solidFill>
                  <a:srgbClr val="0000CC"/>
                </a:solidFill>
                <a:effectLst>
                  <a:outerShdw blurRad="38100" dist="38100" dir="2700000" algn="tl">
                    <a:srgbClr val="000000">
                      <a:alpha val="43137"/>
                    </a:srgbClr>
                  </a:outerShdw>
                </a:effectLst>
              </a:rPr>
              <a:t>;</a:t>
            </a:r>
            <a:br>
              <a:rPr lang="ru-RU" sz="2000" b="1" dirty="0">
                <a:solidFill>
                  <a:srgbClr val="0000CC"/>
                </a:solidFill>
                <a:effectLst>
                  <a:outerShdw blurRad="38100" dist="38100" dir="2700000" algn="tl">
                    <a:srgbClr val="000000">
                      <a:alpha val="43137"/>
                    </a:srgbClr>
                  </a:outerShdw>
                </a:effectLst>
              </a:rPr>
            </a:br>
            <a:r>
              <a:rPr lang="ru-RU" sz="2000" b="1" dirty="0">
                <a:solidFill>
                  <a:srgbClr val="0000CC"/>
                </a:solidFill>
                <a:effectLst>
                  <a:outerShdw blurRad="38100" dist="38100" dir="2700000" algn="tl">
                    <a:srgbClr val="000000">
                      <a:alpha val="43137"/>
                    </a:srgbClr>
                  </a:outerShdw>
                </a:effectLst>
              </a:rPr>
              <a:t>- </a:t>
            </a:r>
            <a:r>
              <a:rPr lang="ru-RU" sz="2000" b="1" dirty="0" err="1" smtClean="0">
                <a:solidFill>
                  <a:srgbClr val="0000CC"/>
                </a:solidFill>
                <a:effectLst>
                  <a:outerShdw blurRad="38100" dist="38100" dir="2700000" algn="tl">
                    <a:srgbClr val="000000">
                      <a:alpha val="43137"/>
                    </a:srgbClr>
                  </a:outerShdw>
                </a:effectLst>
              </a:rPr>
              <a:t>Монгуш</a:t>
            </a:r>
            <a:r>
              <a:rPr lang="ru-RU" sz="2000" b="1" dirty="0" smtClean="0">
                <a:solidFill>
                  <a:srgbClr val="0000CC"/>
                </a:solidFill>
                <a:effectLst>
                  <a:outerShdw blurRad="38100" dist="38100" dir="2700000" algn="tl">
                    <a:srgbClr val="000000">
                      <a:alpha val="43137"/>
                    </a:srgbClr>
                  </a:outerShdw>
                </a:effectLst>
              </a:rPr>
              <a:t> </a:t>
            </a:r>
            <a:r>
              <a:rPr lang="ru-RU" sz="2000" b="1" dirty="0" err="1">
                <a:solidFill>
                  <a:srgbClr val="0000CC"/>
                </a:solidFill>
                <a:effectLst>
                  <a:outerShdw blurRad="38100" dist="38100" dir="2700000" algn="tl">
                    <a:srgbClr val="000000">
                      <a:alpha val="43137"/>
                    </a:srgbClr>
                  </a:outerShdw>
                </a:effectLst>
              </a:rPr>
              <a:t>Аяну</a:t>
            </a:r>
            <a:r>
              <a:rPr lang="ru-RU" sz="2000" b="1" dirty="0">
                <a:solidFill>
                  <a:srgbClr val="0000CC"/>
                </a:solidFill>
                <a:effectLst>
                  <a:outerShdw blurRad="38100" dist="38100" dir="2700000" algn="tl">
                    <a:srgbClr val="000000">
                      <a:alpha val="43137"/>
                    </a:srgbClr>
                  </a:outerShdw>
                </a:effectLst>
              </a:rPr>
              <a:t> Ким-</a:t>
            </a:r>
            <a:r>
              <a:rPr lang="ru-RU" sz="2000" b="1" dirty="0" err="1">
                <a:solidFill>
                  <a:srgbClr val="0000CC"/>
                </a:solidFill>
                <a:effectLst>
                  <a:outerShdw blurRad="38100" dist="38100" dir="2700000" algn="tl">
                    <a:srgbClr val="000000">
                      <a:alpha val="43137"/>
                    </a:srgbClr>
                  </a:outerShdw>
                </a:effectLst>
              </a:rPr>
              <a:t>ооловну</a:t>
            </a:r>
            <a:r>
              <a:rPr lang="ru-RU" sz="2000" b="1" dirty="0">
                <a:solidFill>
                  <a:srgbClr val="0000CC"/>
                </a:solidFill>
                <a:effectLst>
                  <a:outerShdw blurRad="38100" dist="38100" dir="2700000" algn="tl">
                    <a:srgbClr val="000000">
                      <a:alpha val="43137"/>
                    </a:srgbClr>
                  </a:outerShdw>
                </a:effectLst>
              </a:rPr>
              <a:t>, учителя начальных классов МБОУ </a:t>
            </a:r>
            <a:r>
              <a:rPr lang="ru-RU" sz="2000" b="1" dirty="0" err="1">
                <a:solidFill>
                  <a:srgbClr val="0000CC"/>
                </a:solidFill>
                <a:effectLst>
                  <a:outerShdw blurRad="38100" dist="38100" dir="2700000" algn="tl">
                    <a:srgbClr val="000000">
                      <a:alpha val="43137"/>
                    </a:srgbClr>
                  </a:outerShdw>
                </a:effectLst>
              </a:rPr>
              <a:t>Чербинской</a:t>
            </a:r>
            <a:r>
              <a:rPr lang="ru-RU" sz="2000" b="1" dirty="0">
                <a:solidFill>
                  <a:srgbClr val="0000CC"/>
                </a:solidFill>
                <a:effectLst>
                  <a:outerShdw blurRad="38100" dist="38100" dir="2700000" algn="tl">
                    <a:srgbClr val="000000">
                      <a:alpha val="43137"/>
                    </a:srgbClr>
                  </a:outerShdw>
                </a:effectLst>
              </a:rPr>
              <a:t> средней школы </a:t>
            </a:r>
            <a:r>
              <a:rPr lang="ru-RU" sz="2000" b="1" dirty="0" err="1">
                <a:solidFill>
                  <a:srgbClr val="0000CC"/>
                </a:solidFill>
                <a:effectLst>
                  <a:outerShdw blurRad="38100" dist="38100" dir="2700000" algn="tl">
                    <a:srgbClr val="000000">
                      <a:alpha val="43137"/>
                    </a:srgbClr>
                  </a:outerShdw>
                </a:effectLst>
              </a:rPr>
              <a:t>Кызылского</a:t>
            </a:r>
            <a:r>
              <a:rPr lang="ru-RU" sz="2000" b="1" dirty="0">
                <a:solidFill>
                  <a:srgbClr val="0000CC"/>
                </a:solidFill>
                <a:effectLst>
                  <a:outerShdw blurRad="38100" dist="38100" dir="2700000" algn="tl">
                    <a:srgbClr val="000000">
                      <a:alpha val="43137"/>
                    </a:srgbClr>
                  </a:outerShdw>
                </a:effectLst>
              </a:rPr>
              <a:t> </a:t>
            </a:r>
            <a:r>
              <a:rPr lang="ru-RU" sz="2000" b="1" dirty="0" err="1" smtClean="0">
                <a:solidFill>
                  <a:srgbClr val="0000CC"/>
                </a:solidFill>
                <a:effectLst>
                  <a:outerShdw blurRad="38100" dist="38100" dir="2700000" algn="tl">
                    <a:srgbClr val="000000">
                      <a:alpha val="43137"/>
                    </a:srgbClr>
                  </a:outerShdw>
                </a:effectLst>
              </a:rPr>
              <a:t>кожууна</a:t>
            </a:r>
            <a:r>
              <a:rPr lang="ru-RU" sz="2000" b="1" dirty="0">
                <a:solidFill>
                  <a:srgbClr val="0000CC"/>
                </a:solidFill>
                <a:effectLst>
                  <a:outerShdw blurRad="38100" dist="38100" dir="2700000" algn="tl">
                    <a:srgbClr val="000000">
                      <a:alpha val="43137"/>
                    </a:srgbClr>
                  </a:outerShdw>
                </a:effectLst>
              </a:rPr>
              <a:t>.</a:t>
            </a:r>
            <a:br>
              <a:rPr lang="ru-RU" sz="2000" b="1" dirty="0">
                <a:solidFill>
                  <a:srgbClr val="0000CC"/>
                </a:solidFill>
                <a:effectLst>
                  <a:outerShdw blurRad="38100" dist="38100" dir="2700000" algn="tl">
                    <a:srgbClr val="000000">
                      <a:alpha val="43137"/>
                    </a:srgbClr>
                  </a:outerShdw>
                </a:effectLst>
              </a:rPr>
            </a:br>
            <a:r>
              <a:rPr lang="ru-RU" sz="2000" b="1" dirty="0">
                <a:solidFill>
                  <a:srgbClr val="C00000"/>
                </a:solidFill>
                <a:effectLst>
                  <a:outerShdw blurRad="38100" dist="38100" dir="2700000" algn="tl">
                    <a:srgbClr val="000000">
                      <a:alpha val="43137"/>
                    </a:srgbClr>
                  </a:outerShdw>
                </a:effectLst>
              </a:rPr>
              <a:t>1.2. </a:t>
            </a:r>
            <a:r>
              <a:rPr lang="ru-RU" sz="2000" b="1" u="sng" dirty="0">
                <a:solidFill>
                  <a:srgbClr val="0000CC"/>
                </a:solidFill>
                <a:effectLst>
                  <a:outerShdw blurRad="38100" dist="38100" dir="2700000" algn="tl">
                    <a:srgbClr val="000000">
                      <a:alpha val="43137"/>
                    </a:srgbClr>
                  </a:outerShdw>
                </a:effectLst>
              </a:rPr>
              <a:t>Признать номинантами следующих участников конкурса</a:t>
            </a:r>
            <a:r>
              <a:rPr lang="ru-RU" sz="2000" b="1" dirty="0">
                <a:solidFill>
                  <a:srgbClr val="0000CC"/>
                </a:solidFill>
                <a:effectLst>
                  <a:outerShdw blurRad="38100" dist="38100" dir="2700000" algn="tl">
                    <a:srgbClr val="000000">
                      <a:alpha val="43137"/>
                    </a:srgbClr>
                  </a:outerShdw>
                </a:effectLst>
              </a:rPr>
              <a:t>:</a:t>
            </a:r>
            <a:br>
              <a:rPr lang="ru-RU" sz="2000" b="1" dirty="0">
                <a:solidFill>
                  <a:srgbClr val="0000CC"/>
                </a:solidFill>
                <a:effectLst>
                  <a:outerShdw blurRad="38100" dist="38100" dir="2700000" algn="tl">
                    <a:srgbClr val="000000">
                      <a:alpha val="43137"/>
                    </a:srgbClr>
                  </a:outerShdw>
                </a:effectLst>
              </a:rPr>
            </a:br>
            <a:r>
              <a:rPr lang="ru-RU" sz="2000" b="1" dirty="0">
                <a:solidFill>
                  <a:srgbClr val="0000CC"/>
                </a:solidFill>
                <a:effectLst>
                  <a:outerShdw blurRad="38100" dist="38100" dir="2700000" algn="tl">
                    <a:srgbClr val="000000">
                      <a:alpha val="43137"/>
                    </a:srgbClr>
                  </a:outerShdw>
                </a:effectLst>
              </a:rPr>
              <a:t>- в номинации «Традиционное педагогическое наставничество» – </a:t>
            </a:r>
            <a:r>
              <a:rPr lang="ru-RU" sz="2000" b="1" dirty="0" err="1">
                <a:solidFill>
                  <a:srgbClr val="0000CC"/>
                </a:solidFill>
                <a:effectLst>
                  <a:outerShdw blurRad="38100" dist="38100" dir="2700000" algn="tl">
                    <a:srgbClr val="000000">
                      <a:alpha val="43137"/>
                    </a:srgbClr>
                  </a:outerShdw>
                </a:effectLst>
              </a:rPr>
              <a:t>Ооржак</a:t>
            </a:r>
            <a:r>
              <a:rPr lang="ru-RU" sz="2000" b="1" dirty="0">
                <a:solidFill>
                  <a:srgbClr val="0000CC"/>
                </a:solidFill>
                <a:effectLst>
                  <a:outerShdw blurRad="38100" dist="38100" dir="2700000" algn="tl">
                    <a:srgbClr val="000000">
                      <a:alpha val="43137"/>
                    </a:srgbClr>
                  </a:outerShdw>
                </a:effectLst>
              </a:rPr>
              <a:t> Ирину Ой-</a:t>
            </a:r>
            <a:r>
              <a:rPr lang="ru-RU" sz="2000" b="1" dirty="0" err="1">
                <a:solidFill>
                  <a:srgbClr val="0000CC"/>
                </a:solidFill>
                <a:effectLst>
                  <a:outerShdw blurRad="38100" dist="38100" dir="2700000" algn="tl">
                    <a:srgbClr val="000000">
                      <a:alpha val="43137"/>
                    </a:srgbClr>
                  </a:outerShdw>
                </a:effectLst>
              </a:rPr>
              <a:t>ооловну</a:t>
            </a:r>
            <a:r>
              <a:rPr lang="ru-RU" sz="2000" b="1" dirty="0">
                <a:solidFill>
                  <a:srgbClr val="0000CC"/>
                </a:solidFill>
                <a:effectLst>
                  <a:outerShdw blurRad="38100" dist="38100" dir="2700000" algn="tl">
                    <a:srgbClr val="000000">
                      <a:alpha val="43137"/>
                    </a:srgbClr>
                  </a:outerShdw>
                </a:effectLst>
              </a:rPr>
              <a:t>, учителя математики МБОУ </a:t>
            </a:r>
            <a:r>
              <a:rPr lang="ru-RU" sz="2000" b="1" dirty="0" err="1">
                <a:solidFill>
                  <a:srgbClr val="0000CC"/>
                </a:solidFill>
                <a:effectLst>
                  <a:outerShdw blurRad="38100" dist="38100" dir="2700000" algn="tl">
                    <a:srgbClr val="000000">
                      <a:alpha val="43137"/>
                    </a:srgbClr>
                  </a:outerShdw>
                </a:effectLst>
              </a:rPr>
              <a:t>Балгазынской</a:t>
            </a:r>
            <a:r>
              <a:rPr lang="ru-RU" sz="2000" b="1" dirty="0">
                <a:solidFill>
                  <a:srgbClr val="0000CC"/>
                </a:solidFill>
                <a:effectLst>
                  <a:outerShdw blurRad="38100" dist="38100" dir="2700000" algn="tl">
                    <a:srgbClr val="000000">
                      <a:alpha val="43137"/>
                    </a:srgbClr>
                  </a:outerShdw>
                </a:effectLst>
              </a:rPr>
              <a:t> средней школы </a:t>
            </a:r>
            <a:r>
              <a:rPr lang="ru-RU" sz="2000" b="1" dirty="0" err="1">
                <a:solidFill>
                  <a:srgbClr val="0000CC"/>
                </a:solidFill>
                <a:effectLst>
                  <a:outerShdw blurRad="38100" dist="38100" dir="2700000" algn="tl">
                    <a:srgbClr val="000000">
                      <a:alpha val="43137"/>
                    </a:srgbClr>
                  </a:outerShdw>
                </a:effectLst>
              </a:rPr>
              <a:t>Тандынского</a:t>
            </a:r>
            <a:r>
              <a:rPr lang="ru-RU" sz="2000" b="1" dirty="0">
                <a:solidFill>
                  <a:srgbClr val="0000CC"/>
                </a:solidFill>
                <a:effectLst>
                  <a:outerShdw blurRad="38100" dist="38100" dir="2700000" algn="tl">
                    <a:srgbClr val="000000">
                      <a:alpha val="43137"/>
                    </a:srgbClr>
                  </a:outerShdw>
                </a:effectLst>
              </a:rPr>
              <a:t> </a:t>
            </a:r>
            <a:r>
              <a:rPr lang="ru-RU" sz="2000" b="1" dirty="0" err="1">
                <a:solidFill>
                  <a:srgbClr val="0000CC"/>
                </a:solidFill>
                <a:effectLst>
                  <a:outerShdw blurRad="38100" dist="38100" dir="2700000" algn="tl">
                    <a:srgbClr val="000000">
                      <a:alpha val="43137"/>
                    </a:srgbClr>
                  </a:outerShdw>
                </a:effectLst>
              </a:rPr>
              <a:t>кожууна</a:t>
            </a:r>
            <a:r>
              <a:rPr lang="ru-RU" sz="2000" b="1" dirty="0">
                <a:solidFill>
                  <a:srgbClr val="0000CC"/>
                </a:solidFill>
                <a:effectLst>
                  <a:outerShdw blurRad="38100" dist="38100" dir="2700000" algn="tl">
                    <a:srgbClr val="000000">
                      <a:alpha val="43137"/>
                    </a:srgbClr>
                  </a:outerShdw>
                </a:effectLst>
              </a:rPr>
              <a:t>;</a:t>
            </a:r>
            <a:br>
              <a:rPr lang="ru-RU" sz="2000" b="1" dirty="0">
                <a:solidFill>
                  <a:srgbClr val="0000CC"/>
                </a:solidFill>
                <a:effectLst>
                  <a:outerShdw blurRad="38100" dist="38100" dir="2700000" algn="tl">
                    <a:srgbClr val="000000">
                      <a:alpha val="43137"/>
                    </a:srgbClr>
                  </a:outerShdw>
                </a:effectLst>
              </a:rPr>
            </a:br>
            <a:r>
              <a:rPr lang="ru-RU" sz="2000" b="1" dirty="0">
                <a:solidFill>
                  <a:srgbClr val="0000CC"/>
                </a:solidFill>
                <a:effectLst>
                  <a:outerShdw blurRad="38100" dist="38100" dir="2700000" algn="tl">
                    <a:srgbClr val="000000">
                      <a:alpha val="43137"/>
                    </a:srgbClr>
                  </a:outerShdw>
                </a:effectLst>
              </a:rPr>
              <a:t>- в номинации «Традиционное педагогическое наставничество» – </a:t>
            </a:r>
            <a:r>
              <a:rPr lang="ru-RU" sz="2000" b="1" dirty="0" err="1">
                <a:solidFill>
                  <a:srgbClr val="0000CC"/>
                </a:solidFill>
                <a:effectLst>
                  <a:outerShdw blurRad="38100" dist="38100" dir="2700000" algn="tl">
                    <a:srgbClr val="000000">
                      <a:alpha val="43137"/>
                    </a:srgbClr>
                  </a:outerShdw>
                </a:effectLst>
              </a:rPr>
              <a:t>Калдар-оол</a:t>
            </a:r>
            <a:r>
              <a:rPr lang="ru-RU" sz="2000" b="1" dirty="0">
                <a:solidFill>
                  <a:srgbClr val="0000CC"/>
                </a:solidFill>
                <a:effectLst>
                  <a:outerShdw blurRad="38100" dist="38100" dir="2700000" algn="tl">
                    <a:srgbClr val="000000">
                      <a:alpha val="43137"/>
                    </a:srgbClr>
                  </a:outerShdw>
                </a:effectLst>
              </a:rPr>
              <a:t> </a:t>
            </a:r>
            <a:r>
              <a:rPr lang="ru-RU" sz="2000" b="1" dirty="0" err="1" smtClean="0">
                <a:solidFill>
                  <a:srgbClr val="0000CC"/>
                </a:solidFill>
                <a:effectLst>
                  <a:outerShdw blurRad="38100" dist="38100" dir="2700000" algn="tl">
                    <a:srgbClr val="000000">
                      <a:alpha val="43137"/>
                    </a:srgbClr>
                  </a:outerShdw>
                </a:effectLst>
              </a:rPr>
              <a:t>Алефтину</a:t>
            </a:r>
            <a:r>
              <a:rPr lang="ru-RU" sz="2000" b="1" dirty="0" smtClean="0">
                <a:solidFill>
                  <a:srgbClr val="0000CC"/>
                </a:solidFill>
                <a:effectLst>
                  <a:outerShdw blurRad="38100" dist="38100" dir="2700000" algn="tl">
                    <a:srgbClr val="000000">
                      <a:alpha val="43137"/>
                    </a:srgbClr>
                  </a:outerShdw>
                </a:effectLst>
              </a:rPr>
              <a:t> </a:t>
            </a:r>
            <a:r>
              <a:rPr lang="ru-RU" sz="2000" b="1" dirty="0" err="1" smtClean="0">
                <a:solidFill>
                  <a:srgbClr val="0000CC"/>
                </a:solidFill>
                <a:effectLst>
                  <a:outerShdw blurRad="38100" dist="38100" dir="2700000" algn="tl">
                    <a:srgbClr val="000000">
                      <a:alpha val="43137"/>
                    </a:srgbClr>
                  </a:outerShdw>
                </a:effectLst>
              </a:rPr>
              <a:t>Дорбет-ооловну</a:t>
            </a:r>
            <a:r>
              <a:rPr lang="ru-RU" sz="2000" b="1" dirty="0">
                <a:solidFill>
                  <a:srgbClr val="0000CC"/>
                </a:solidFill>
                <a:effectLst>
                  <a:outerShdw blurRad="38100" dist="38100" dir="2700000" algn="tl">
                    <a:srgbClr val="000000">
                      <a:alpha val="43137"/>
                    </a:srgbClr>
                  </a:outerShdw>
                </a:effectLst>
              </a:rPr>
              <a:t>, учителя математики МБОУ Кызыл-</a:t>
            </a:r>
            <a:r>
              <a:rPr lang="ru-RU" sz="2000" b="1" dirty="0" err="1">
                <a:solidFill>
                  <a:srgbClr val="0000CC"/>
                </a:solidFill>
                <a:effectLst>
                  <a:outerShdw blurRad="38100" dist="38100" dir="2700000" algn="tl">
                    <a:srgbClr val="000000">
                      <a:alpha val="43137"/>
                    </a:srgbClr>
                  </a:outerShdw>
                </a:effectLst>
              </a:rPr>
              <a:t>Дагской</a:t>
            </a:r>
            <a:r>
              <a:rPr lang="ru-RU" sz="2000" b="1" dirty="0">
                <a:solidFill>
                  <a:srgbClr val="0000CC"/>
                </a:solidFill>
                <a:effectLst>
                  <a:outerShdw blurRad="38100" dist="38100" dir="2700000" algn="tl">
                    <a:srgbClr val="000000">
                      <a:alpha val="43137"/>
                    </a:srgbClr>
                  </a:outerShdw>
                </a:effectLst>
              </a:rPr>
              <a:t> средней школы Бай-</a:t>
            </a:r>
            <a:r>
              <a:rPr lang="ru-RU" sz="2000" b="1" dirty="0" err="1">
                <a:solidFill>
                  <a:srgbClr val="0000CC"/>
                </a:solidFill>
                <a:effectLst>
                  <a:outerShdw blurRad="38100" dist="38100" dir="2700000" algn="tl">
                    <a:srgbClr val="000000">
                      <a:alpha val="43137"/>
                    </a:srgbClr>
                  </a:outerShdw>
                </a:effectLst>
              </a:rPr>
              <a:t>Тайгинского</a:t>
            </a:r>
            <a:r>
              <a:rPr lang="ru-RU" sz="2000" b="1" dirty="0">
                <a:solidFill>
                  <a:srgbClr val="0000CC"/>
                </a:solidFill>
                <a:effectLst>
                  <a:outerShdw blurRad="38100" dist="38100" dir="2700000" algn="tl">
                    <a:srgbClr val="000000">
                      <a:alpha val="43137"/>
                    </a:srgbClr>
                  </a:outerShdw>
                </a:effectLst>
              </a:rPr>
              <a:t> </a:t>
            </a:r>
            <a:r>
              <a:rPr lang="ru-RU" sz="2000" b="1" dirty="0" err="1">
                <a:solidFill>
                  <a:srgbClr val="0000CC"/>
                </a:solidFill>
                <a:effectLst>
                  <a:outerShdw blurRad="38100" dist="38100" dir="2700000" algn="tl">
                    <a:srgbClr val="000000">
                      <a:alpha val="43137"/>
                    </a:srgbClr>
                  </a:outerShdw>
                </a:effectLst>
              </a:rPr>
              <a:t>кожууна</a:t>
            </a:r>
            <a:r>
              <a:rPr lang="ru-RU" sz="2000" b="1" dirty="0">
                <a:solidFill>
                  <a:srgbClr val="0000CC"/>
                </a:solidFill>
                <a:effectLst>
                  <a:outerShdw blurRad="38100" dist="38100" dir="2700000" algn="tl">
                    <a:srgbClr val="000000">
                      <a:alpha val="43137"/>
                    </a:srgbClr>
                  </a:outerShdw>
                </a:effectLst>
              </a:rPr>
              <a:t>;</a:t>
            </a:r>
            <a:br>
              <a:rPr lang="ru-RU" sz="2000" b="1" dirty="0">
                <a:solidFill>
                  <a:srgbClr val="0000CC"/>
                </a:solidFill>
                <a:effectLst>
                  <a:outerShdw blurRad="38100" dist="38100" dir="2700000" algn="tl">
                    <a:srgbClr val="000000">
                      <a:alpha val="43137"/>
                    </a:srgbClr>
                  </a:outerShdw>
                </a:effectLst>
              </a:rPr>
            </a:br>
            <a:r>
              <a:rPr lang="ru-RU" sz="2000" b="1" dirty="0">
                <a:solidFill>
                  <a:srgbClr val="0000CC"/>
                </a:solidFill>
                <a:effectLst>
                  <a:outerShdw blurRad="38100" dist="38100" dir="2700000" algn="tl">
                    <a:srgbClr val="000000">
                      <a:alpha val="43137"/>
                    </a:srgbClr>
                  </a:outerShdw>
                </a:effectLst>
              </a:rPr>
              <a:t>- в номинации «Наставничество в кружковом движении»–</a:t>
            </a:r>
            <a:r>
              <a:rPr lang="ru-RU" sz="2000" b="1" dirty="0" err="1" smtClean="0">
                <a:solidFill>
                  <a:srgbClr val="0000CC"/>
                </a:solidFill>
                <a:effectLst>
                  <a:outerShdw blurRad="38100" dist="38100" dir="2700000" algn="tl">
                    <a:srgbClr val="000000">
                      <a:alpha val="43137"/>
                    </a:srgbClr>
                  </a:outerShdw>
                </a:effectLst>
              </a:rPr>
              <a:t>Норбужук</a:t>
            </a:r>
            <a:r>
              <a:rPr lang="ru-RU" sz="2000" b="1" dirty="0" smtClean="0">
                <a:solidFill>
                  <a:srgbClr val="0000CC"/>
                </a:solidFill>
                <a:effectLst>
                  <a:outerShdw blurRad="38100" dist="38100" dir="2700000" algn="tl">
                    <a:srgbClr val="000000">
                      <a:alpha val="43137"/>
                    </a:srgbClr>
                  </a:outerShdw>
                </a:effectLst>
              </a:rPr>
              <a:t> </a:t>
            </a:r>
            <a:r>
              <a:rPr lang="ru-RU" sz="2000" b="1" dirty="0" err="1" smtClean="0">
                <a:solidFill>
                  <a:srgbClr val="0000CC"/>
                </a:solidFill>
                <a:effectLst>
                  <a:outerShdw blurRad="38100" dist="38100" dir="2700000" algn="tl">
                    <a:srgbClr val="000000">
                      <a:alpha val="43137"/>
                    </a:srgbClr>
                  </a:outerShdw>
                </a:effectLst>
              </a:rPr>
              <a:t>Айвара</a:t>
            </a:r>
            <a:r>
              <a:rPr lang="ru-RU" sz="2000" b="1" dirty="0" smtClean="0">
                <a:solidFill>
                  <a:srgbClr val="0000CC"/>
                </a:solidFill>
                <a:effectLst>
                  <a:outerShdw blurRad="38100" dist="38100" dir="2700000" algn="tl">
                    <a:srgbClr val="000000">
                      <a:alpha val="43137"/>
                    </a:srgbClr>
                  </a:outerShdw>
                </a:effectLst>
              </a:rPr>
              <a:t> </a:t>
            </a:r>
            <a:r>
              <a:rPr lang="ru-RU" sz="2000" b="1" dirty="0" err="1" smtClean="0">
                <a:solidFill>
                  <a:srgbClr val="0000CC"/>
                </a:solidFill>
                <a:effectLst>
                  <a:outerShdw blurRad="38100" dist="38100" dir="2700000" algn="tl">
                    <a:srgbClr val="000000">
                      <a:alpha val="43137"/>
                    </a:srgbClr>
                  </a:outerShdw>
                </a:effectLst>
              </a:rPr>
              <a:t>Севеновича</a:t>
            </a:r>
            <a:r>
              <a:rPr lang="ru-RU" sz="2000" b="1" dirty="0">
                <a:solidFill>
                  <a:srgbClr val="0000CC"/>
                </a:solidFill>
                <a:effectLst>
                  <a:outerShdw blurRad="38100" dist="38100" dir="2700000" algn="tl">
                    <a:srgbClr val="000000">
                      <a:alpha val="43137"/>
                    </a:srgbClr>
                  </a:outerShdw>
                </a:effectLst>
              </a:rPr>
              <a:t>, преподавателя информатики ГБПОУ РТ «Тувинский строительный техникум»;</a:t>
            </a:r>
            <a:br>
              <a:rPr lang="ru-RU" sz="2000" b="1" dirty="0">
                <a:solidFill>
                  <a:srgbClr val="0000CC"/>
                </a:solidFill>
                <a:effectLst>
                  <a:outerShdw blurRad="38100" dist="38100" dir="2700000" algn="tl">
                    <a:srgbClr val="000000">
                      <a:alpha val="43137"/>
                    </a:srgbClr>
                  </a:outerShdw>
                </a:effectLst>
              </a:rPr>
            </a:br>
            <a:r>
              <a:rPr lang="ru-RU" sz="2000" b="1" dirty="0">
                <a:solidFill>
                  <a:srgbClr val="0000CC"/>
                </a:solidFill>
                <a:effectLst>
                  <a:outerShdw blurRad="38100" dist="38100" dir="2700000" algn="tl">
                    <a:srgbClr val="000000">
                      <a:alpha val="43137"/>
                    </a:srgbClr>
                  </a:outerShdw>
                </a:effectLst>
              </a:rPr>
              <a:t>- в номинации «Наставничество в сфере физической культуры и спорта»–</a:t>
            </a:r>
            <a:r>
              <a:rPr lang="ru-RU" sz="2000" b="1" dirty="0" err="1">
                <a:solidFill>
                  <a:srgbClr val="0000CC"/>
                </a:solidFill>
                <a:effectLst>
                  <a:outerShdw blurRad="38100" dist="38100" dir="2700000" algn="tl">
                    <a:srgbClr val="000000">
                      <a:alpha val="43137"/>
                    </a:srgbClr>
                  </a:outerShdw>
                </a:effectLst>
              </a:rPr>
              <a:t>Оюн</a:t>
            </a:r>
            <a:r>
              <a:rPr lang="ru-RU" sz="2000" b="1" dirty="0">
                <a:solidFill>
                  <a:srgbClr val="0000CC"/>
                </a:solidFill>
                <a:effectLst>
                  <a:outerShdw blurRad="38100" dist="38100" dir="2700000" algn="tl">
                    <a:srgbClr val="000000">
                      <a:alpha val="43137"/>
                    </a:srgbClr>
                  </a:outerShdw>
                </a:effectLst>
              </a:rPr>
              <a:t> Станислава </a:t>
            </a:r>
            <a:r>
              <a:rPr lang="ru-RU" sz="2000" b="1" dirty="0" err="1">
                <a:solidFill>
                  <a:srgbClr val="0000CC"/>
                </a:solidFill>
                <a:effectLst>
                  <a:outerShdw blurRad="38100" dist="38100" dir="2700000" algn="tl">
                    <a:srgbClr val="000000">
                      <a:alpha val="43137"/>
                    </a:srgbClr>
                  </a:outerShdw>
                </a:effectLst>
              </a:rPr>
              <a:t>Чертак-ооловича</a:t>
            </a:r>
            <a:r>
              <a:rPr lang="ru-RU" sz="2000" b="1" dirty="0">
                <a:solidFill>
                  <a:srgbClr val="0000CC"/>
                </a:solidFill>
                <a:effectLst>
                  <a:outerShdw blurRad="38100" dist="38100" dir="2700000" algn="tl">
                    <a:srgbClr val="000000">
                      <a:alpha val="43137"/>
                    </a:srgbClr>
                  </a:outerShdw>
                </a:effectLst>
              </a:rPr>
              <a:t>, преподавателя физкультуры ГБПОУ РТ «Тувинский политехнический техникум».</a:t>
            </a:r>
            <a:r>
              <a:rPr lang="ru-RU" sz="2400" b="1" dirty="0">
                <a:solidFill>
                  <a:srgbClr val="0000CC"/>
                </a:solidFill>
                <a:effectLst>
                  <a:outerShdw blurRad="38100" dist="38100" dir="2700000" algn="tl">
                    <a:srgbClr val="000000">
                      <a:alpha val="43137"/>
                    </a:srgbClr>
                  </a:outerShdw>
                </a:effectLst>
              </a:rPr>
              <a:t/>
            </a:r>
            <a:br>
              <a:rPr lang="ru-RU" sz="2400" b="1" dirty="0">
                <a:solidFill>
                  <a:srgbClr val="0000CC"/>
                </a:solidFill>
                <a:effectLst>
                  <a:outerShdw blurRad="38100" dist="38100" dir="2700000" algn="tl">
                    <a:srgbClr val="000000">
                      <a:alpha val="43137"/>
                    </a:srgbClr>
                  </a:outerShdw>
                </a:effectLst>
              </a:rPr>
            </a:br>
            <a:endParaRPr lang="ru-RU" sz="2400" b="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0358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a:bodyPr>
          <a:lstStyle/>
          <a:p>
            <a:pPr algn="ctr"/>
            <a:r>
              <a:rPr lang="ru-RU" sz="1800" b="1" dirty="0" smtClean="0">
                <a:solidFill>
                  <a:srgbClr val="0000CC"/>
                </a:solidFill>
                <a:effectLst>
                  <a:outerShdw blurRad="38100" dist="38100" dir="2700000" algn="tl">
                    <a:srgbClr val="000000">
                      <a:alpha val="43137"/>
                    </a:srgbClr>
                  </a:outerShdw>
                </a:effectLst>
              </a:rPr>
              <a:t>Победитель, призеры и номинанты конкурса «Лучший наставник РТ-2023»</a:t>
            </a:r>
            <a:endParaRPr lang="ru-RU" sz="1800" b="1" dirty="0">
              <a:solidFill>
                <a:srgbClr val="0000CC"/>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84" y="639932"/>
            <a:ext cx="9045062" cy="6018445"/>
          </a:xfrm>
          <a:prstGeom prst="rect">
            <a:avLst/>
          </a:prstGeom>
          <a:ln>
            <a:noFill/>
          </a:ln>
          <a:effectLst>
            <a:softEdge rad="112500"/>
          </a:effectLst>
        </p:spPr>
      </p:pic>
    </p:spTree>
    <p:extLst>
      <p:ext uri="{BB962C8B-B14F-4D97-AF65-F5344CB8AC3E}">
        <p14:creationId xmlns:p14="http://schemas.microsoft.com/office/powerpoint/2010/main" val="1382734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a:bodyPr>
          <a:lstStyle/>
          <a:p>
            <a:pPr algn="ctr"/>
            <a:r>
              <a:rPr lang="ru-RU" sz="2400" b="1" dirty="0" smtClean="0">
                <a:solidFill>
                  <a:srgbClr val="0000CC"/>
                </a:solidFill>
                <a:effectLst>
                  <a:outerShdw blurRad="38100" dist="38100" dir="2700000" algn="tl">
                    <a:srgbClr val="000000">
                      <a:alpha val="43137"/>
                    </a:srgbClr>
                  </a:outerShdw>
                </a:effectLst>
              </a:rPr>
              <a:t>Наш победитель и призеры конкурса «Лучший наставник РТ 2023» достойно выступили на окружной сессии </a:t>
            </a:r>
            <a:r>
              <a:rPr lang="ru-RU" sz="2400" b="1" dirty="0">
                <a:solidFill>
                  <a:srgbClr val="0000CC"/>
                </a:solidFill>
                <a:effectLst>
                  <a:outerShdw blurRad="38100" dist="38100" dir="2700000" algn="tl">
                    <a:srgbClr val="000000">
                      <a:alpha val="43137"/>
                    </a:srgbClr>
                  </a:outerShdw>
                </a:effectLst>
              </a:rPr>
              <a:t>Сибири </a:t>
            </a:r>
            <a:r>
              <a:rPr lang="ru-RU" sz="2400" b="1" dirty="0" smtClean="0">
                <a:solidFill>
                  <a:srgbClr val="0000CC"/>
                </a:solidFill>
                <a:effectLst>
                  <a:outerShdw blurRad="38100" dist="38100" dir="2700000" algn="tl">
                    <a:srgbClr val="000000">
                      <a:alpha val="43137"/>
                    </a:srgbClr>
                  </a:outerShdw>
                </a:effectLst>
              </a:rPr>
              <a:t/>
            </a:r>
            <a:br>
              <a:rPr lang="ru-RU" sz="2400" b="1" dirty="0" smtClean="0">
                <a:solidFill>
                  <a:srgbClr val="0000CC"/>
                </a:solidFill>
                <a:effectLst>
                  <a:outerShdw blurRad="38100" dist="38100" dir="2700000" algn="tl">
                    <a:srgbClr val="000000">
                      <a:alpha val="43137"/>
                    </a:srgbClr>
                  </a:outerShdw>
                </a:effectLst>
              </a:rPr>
            </a:br>
            <a:r>
              <a:rPr lang="ru-RU" sz="2400" b="1" dirty="0" smtClean="0">
                <a:solidFill>
                  <a:srgbClr val="0000CC"/>
                </a:solidFill>
                <a:effectLst>
                  <a:outerShdw blurRad="38100" dist="38100" dir="2700000" algn="tl">
                    <a:srgbClr val="000000">
                      <a:alpha val="43137"/>
                    </a:srgbClr>
                  </a:outerShdw>
                </a:effectLst>
              </a:rPr>
              <a:t>«Форум </a:t>
            </a:r>
            <a:r>
              <a:rPr lang="ru-RU" sz="2400" b="1" dirty="0">
                <a:solidFill>
                  <a:srgbClr val="0000CC"/>
                </a:solidFill>
                <a:effectLst>
                  <a:outerShdw blurRad="38100" dist="38100" dir="2700000" algn="tl">
                    <a:srgbClr val="000000">
                      <a:alpha val="43137"/>
                    </a:srgbClr>
                  </a:outerShdw>
                </a:effectLst>
              </a:rPr>
              <a:t>наставников - 2023</a:t>
            </a:r>
            <a:r>
              <a:rPr lang="ru-RU" sz="2400" b="1" dirty="0" smtClean="0">
                <a:solidFill>
                  <a:srgbClr val="0000CC"/>
                </a:solidFill>
                <a:effectLst>
                  <a:outerShdw blurRad="38100" dist="38100" dir="2700000" algn="tl">
                    <a:srgbClr val="000000">
                      <a:alpha val="43137"/>
                    </a:srgbClr>
                  </a:outerShdw>
                </a:effectLst>
              </a:rPr>
              <a:t>»:</a:t>
            </a:r>
            <a:r>
              <a:rPr lang="ru-RU" sz="2400" b="1" dirty="0">
                <a:solidFill>
                  <a:srgbClr val="0000CC"/>
                </a:solidFill>
                <a:effectLst>
                  <a:outerShdw blurRad="38100" dist="38100" dir="2700000" algn="tl">
                    <a:srgbClr val="000000">
                      <a:alpha val="43137"/>
                    </a:srgbClr>
                  </a:outerShdw>
                </a:effectLst>
              </a:rPr>
              <a:t/>
            </a:r>
            <a:br>
              <a:rPr lang="ru-RU" sz="2400" b="1" dirty="0">
                <a:solidFill>
                  <a:srgbClr val="0000CC"/>
                </a:solidFill>
                <a:effectLst>
                  <a:outerShdw blurRad="38100" dist="38100" dir="2700000" algn="tl">
                    <a:srgbClr val="000000">
                      <a:alpha val="43137"/>
                    </a:srgbClr>
                  </a:outerShdw>
                </a:effectLst>
              </a:rPr>
            </a:br>
            <a:r>
              <a:rPr lang="ru-RU" sz="2400" b="1" dirty="0">
                <a:solidFill>
                  <a:srgbClr val="0000CC"/>
                </a:solidFill>
                <a:effectLst>
                  <a:outerShdw blurRad="38100" dist="38100" dir="2700000" algn="tl">
                    <a:srgbClr val="000000">
                      <a:alpha val="43137"/>
                    </a:srgbClr>
                  </a:outerShdw>
                </a:effectLst>
              </a:rPr>
              <a:t>16-17 ноября в городе Новосибирске прошла окружная сессия Форума наставников - 2023 Сибирского федерального округа. Нашу республику представили победители республиканского конкурса «Лучший наставник Республики Тыва-2023» </a:t>
            </a:r>
            <a:r>
              <a:rPr lang="ru-RU" sz="2400" b="1" i="1" u="sng" dirty="0" err="1">
                <a:solidFill>
                  <a:srgbClr val="0000CC"/>
                </a:solidFill>
                <a:effectLst>
                  <a:outerShdw blurRad="38100" dist="38100" dir="2700000" algn="tl">
                    <a:srgbClr val="000000">
                      <a:alpha val="43137"/>
                    </a:srgbClr>
                  </a:outerShdw>
                </a:effectLst>
              </a:rPr>
              <a:t>Чодураа</a:t>
            </a:r>
            <a:r>
              <a:rPr lang="ru-RU" sz="2400" b="1" i="1" u="sng" dirty="0">
                <a:solidFill>
                  <a:srgbClr val="0000CC"/>
                </a:solidFill>
                <a:effectLst>
                  <a:outerShdw blurRad="38100" dist="38100" dir="2700000" algn="tl">
                    <a:srgbClr val="000000">
                      <a:alpha val="43137"/>
                    </a:srgbClr>
                  </a:outerShdw>
                </a:effectLst>
              </a:rPr>
              <a:t> Бадан-</a:t>
            </a:r>
            <a:r>
              <a:rPr lang="ru-RU" sz="2400" b="1" i="1" u="sng" dirty="0" err="1">
                <a:solidFill>
                  <a:srgbClr val="0000CC"/>
                </a:solidFill>
                <a:effectLst>
                  <a:outerShdw blurRad="38100" dist="38100" dir="2700000" algn="tl">
                    <a:srgbClr val="000000">
                      <a:alpha val="43137"/>
                    </a:srgbClr>
                  </a:outerShdw>
                </a:effectLst>
              </a:rPr>
              <a:t>ооловна</a:t>
            </a:r>
            <a:r>
              <a:rPr lang="ru-RU" sz="2400" b="1" i="1" u="sng" dirty="0">
                <a:solidFill>
                  <a:srgbClr val="0000CC"/>
                </a:solidFill>
                <a:effectLst>
                  <a:outerShdw blurRad="38100" dist="38100" dir="2700000" algn="tl">
                    <a:srgbClr val="000000">
                      <a:alpha val="43137"/>
                    </a:srgbClr>
                  </a:outerShdw>
                </a:effectLst>
              </a:rPr>
              <a:t> </a:t>
            </a:r>
            <a:r>
              <a:rPr lang="ru-RU" sz="2400" b="1" i="1" u="sng" dirty="0" err="1">
                <a:solidFill>
                  <a:srgbClr val="0000CC"/>
                </a:solidFill>
                <a:effectLst>
                  <a:outerShdw blurRad="38100" dist="38100" dir="2700000" algn="tl">
                    <a:srgbClr val="000000">
                      <a:alpha val="43137"/>
                    </a:srgbClr>
                  </a:outerShdw>
                </a:effectLst>
              </a:rPr>
              <a:t>Кужугет</a:t>
            </a:r>
            <a:r>
              <a:rPr lang="ru-RU" sz="2400" b="1" dirty="0">
                <a:solidFill>
                  <a:srgbClr val="0000CC"/>
                </a:solidFill>
                <a:effectLst>
                  <a:outerShdw blurRad="38100" dist="38100" dir="2700000" algn="tl">
                    <a:srgbClr val="000000">
                      <a:alpha val="43137"/>
                    </a:srgbClr>
                  </a:outerShdw>
                </a:effectLst>
              </a:rPr>
              <a:t>, заместитель директора по научно-методической работе школы №8 г. Кызыла, </a:t>
            </a:r>
            <a:r>
              <a:rPr lang="ru-RU" sz="2400" b="1" i="1" u="sng" dirty="0">
                <a:solidFill>
                  <a:srgbClr val="0000CC"/>
                </a:solidFill>
                <a:effectLst>
                  <a:outerShdw blurRad="38100" dist="38100" dir="2700000" algn="tl">
                    <a:srgbClr val="000000">
                      <a:alpha val="43137"/>
                    </a:srgbClr>
                  </a:outerShdw>
                </a:effectLst>
              </a:rPr>
              <a:t>Лариса </a:t>
            </a:r>
            <a:r>
              <a:rPr lang="ru-RU" sz="2400" b="1" i="1" u="sng" dirty="0" err="1">
                <a:solidFill>
                  <a:srgbClr val="0000CC"/>
                </a:solidFill>
                <a:effectLst>
                  <a:outerShdw blurRad="38100" dist="38100" dir="2700000" algn="tl">
                    <a:srgbClr val="000000">
                      <a:alpha val="43137"/>
                    </a:srgbClr>
                  </a:outerShdw>
                </a:effectLst>
              </a:rPr>
              <a:t>Даяевна</a:t>
            </a:r>
            <a:r>
              <a:rPr lang="ru-RU" sz="2400" b="1" i="1" u="sng" dirty="0">
                <a:solidFill>
                  <a:srgbClr val="0000CC"/>
                </a:solidFill>
                <a:effectLst>
                  <a:outerShdw blurRad="38100" dist="38100" dir="2700000" algn="tl">
                    <a:srgbClr val="000000">
                      <a:alpha val="43137"/>
                    </a:srgbClr>
                  </a:outerShdw>
                </a:effectLst>
              </a:rPr>
              <a:t> </a:t>
            </a:r>
            <a:r>
              <a:rPr lang="ru-RU" sz="2400" b="1" i="1" u="sng" dirty="0" err="1">
                <a:solidFill>
                  <a:srgbClr val="0000CC"/>
                </a:solidFill>
                <a:effectLst>
                  <a:outerShdw blurRad="38100" dist="38100" dir="2700000" algn="tl">
                    <a:srgbClr val="000000">
                      <a:alpha val="43137"/>
                    </a:srgbClr>
                  </a:outerShdw>
                </a:effectLst>
              </a:rPr>
              <a:t>Бараан</a:t>
            </a:r>
            <a:r>
              <a:rPr lang="ru-RU" sz="2400" b="1" dirty="0">
                <a:solidFill>
                  <a:srgbClr val="0000CC"/>
                </a:solidFill>
                <a:effectLst>
                  <a:outerShdw blurRad="38100" dist="38100" dir="2700000" algn="tl">
                    <a:srgbClr val="000000">
                      <a:alpha val="43137"/>
                    </a:srgbClr>
                  </a:outerShdw>
                </a:effectLst>
              </a:rPr>
              <a:t>, учитель тувинского языка и литературы школы с. Тоора-Хем </a:t>
            </a:r>
            <a:r>
              <a:rPr lang="ru-RU" sz="2400" b="1" dirty="0" err="1">
                <a:solidFill>
                  <a:srgbClr val="0000CC"/>
                </a:solidFill>
                <a:effectLst>
                  <a:outerShdw blurRad="38100" dist="38100" dir="2700000" algn="tl">
                    <a:srgbClr val="000000">
                      <a:alpha val="43137"/>
                    </a:srgbClr>
                  </a:outerShdw>
                </a:effectLst>
              </a:rPr>
              <a:t>Тоджинского</a:t>
            </a:r>
            <a:r>
              <a:rPr lang="ru-RU" sz="2400" b="1" dirty="0">
                <a:solidFill>
                  <a:srgbClr val="0000CC"/>
                </a:solidFill>
                <a:effectLst>
                  <a:outerShdw blurRad="38100" dist="38100" dir="2700000" algn="tl">
                    <a:srgbClr val="000000">
                      <a:alpha val="43137"/>
                    </a:srgbClr>
                  </a:outerShdw>
                </a:effectLst>
              </a:rPr>
              <a:t> </a:t>
            </a:r>
            <a:r>
              <a:rPr lang="ru-RU" sz="2400" b="1" dirty="0" err="1">
                <a:solidFill>
                  <a:srgbClr val="0000CC"/>
                </a:solidFill>
                <a:effectLst>
                  <a:outerShdw blurRad="38100" dist="38100" dir="2700000" algn="tl">
                    <a:srgbClr val="000000">
                      <a:alpha val="43137"/>
                    </a:srgbClr>
                  </a:outerShdw>
                </a:effectLst>
              </a:rPr>
              <a:t>кожууна</a:t>
            </a:r>
            <a:r>
              <a:rPr lang="ru-RU" sz="2400" b="1" dirty="0">
                <a:solidFill>
                  <a:srgbClr val="0000CC"/>
                </a:solidFill>
                <a:effectLst>
                  <a:outerShdw blurRad="38100" dist="38100" dir="2700000" algn="tl">
                    <a:srgbClr val="000000">
                      <a:alpha val="43137"/>
                    </a:srgbClr>
                  </a:outerShdw>
                </a:effectLst>
              </a:rPr>
              <a:t>, Почётный работник в сфере образования Российской Федерации и </a:t>
            </a:r>
            <a:r>
              <a:rPr lang="ru-RU" sz="2400" b="1" i="1" u="sng" dirty="0" err="1">
                <a:solidFill>
                  <a:srgbClr val="0000CC"/>
                </a:solidFill>
                <a:effectLst>
                  <a:outerShdw blurRad="38100" dist="38100" dir="2700000" algn="tl">
                    <a:srgbClr val="000000">
                      <a:alpha val="43137"/>
                    </a:srgbClr>
                  </a:outerShdw>
                </a:effectLst>
              </a:rPr>
              <a:t>Аяна</a:t>
            </a:r>
            <a:r>
              <a:rPr lang="ru-RU" sz="2400" b="1" i="1" u="sng" dirty="0">
                <a:solidFill>
                  <a:srgbClr val="0000CC"/>
                </a:solidFill>
                <a:effectLst>
                  <a:outerShdw blurRad="38100" dist="38100" dir="2700000" algn="tl">
                    <a:srgbClr val="000000">
                      <a:alpha val="43137"/>
                    </a:srgbClr>
                  </a:outerShdw>
                </a:effectLst>
              </a:rPr>
              <a:t> Ким-</a:t>
            </a:r>
            <a:r>
              <a:rPr lang="ru-RU" sz="2400" b="1" i="1" u="sng" dirty="0" err="1">
                <a:solidFill>
                  <a:srgbClr val="0000CC"/>
                </a:solidFill>
                <a:effectLst>
                  <a:outerShdw blurRad="38100" dist="38100" dir="2700000" algn="tl">
                    <a:srgbClr val="000000">
                      <a:alpha val="43137"/>
                    </a:srgbClr>
                  </a:outerShdw>
                </a:effectLst>
              </a:rPr>
              <a:t>ооловна</a:t>
            </a:r>
            <a:r>
              <a:rPr lang="ru-RU" sz="2400" b="1" i="1" u="sng" dirty="0">
                <a:solidFill>
                  <a:srgbClr val="0000CC"/>
                </a:solidFill>
                <a:effectLst>
                  <a:outerShdw blurRad="38100" dist="38100" dir="2700000" algn="tl">
                    <a:srgbClr val="000000">
                      <a:alpha val="43137"/>
                    </a:srgbClr>
                  </a:outerShdw>
                </a:effectLst>
              </a:rPr>
              <a:t> </a:t>
            </a:r>
            <a:r>
              <a:rPr lang="ru-RU" sz="2400" b="1" i="1" u="sng" dirty="0" err="1">
                <a:solidFill>
                  <a:srgbClr val="0000CC"/>
                </a:solidFill>
                <a:effectLst>
                  <a:outerShdw blurRad="38100" dist="38100" dir="2700000" algn="tl">
                    <a:srgbClr val="000000">
                      <a:alpha val="43137"/>
                    </a:srgbClr>
                  </a:outerShdw>
                </a:effectLst>
              </a:rPr>
              <a:t>Монгуш</a:t>
            </a:r>
            <a:r>
              <a:rPr lang="ru-RU" sz="2400" b="1" dirty="0">
                <a:solidFill>
                  <a:srgbClr val="0000CC"/>
                </a:solidFill>
                <a:effectLst>
                  <a:outerShdw blurRad="38100" dist="38100" dir="2700000" algn="tl">
                    <a:srgbClr val="000000">
                      <a:alpha val="43137"/>
                    </a:srgbClr>
                  </a:outerShdw>
                </a:effectLst>
              </a:rPr>
              <a:t>, учитель начальных классов школы </a:t>
            </a:r>
            <a:r>
              <a:rPr lang="ru-RU" sz="2400" b="1" dirty="0" err="1">
                <a:solidFill>
                  <a:srgbClr val="0000CC"/>
                </a:solidFill>
                <a:effectLst>
                  <a:outerShdw blurRad="38100" dist="38100" dir="2700000" algn="tl">
                    <a:srgbClr val="000000">
                      <a:alpha val="43137"/>
                    </a:srgbClr>
                  </a:outerShdw>
                </a:effectLst>
              </a:rPr>
              <a:t>Черби</a:t>
            </a:r>
            <a:r>
              <a:rPr lang="ru-RU" sz="2400" b="1" dirty="0">
                <a:solidFill>
                  <a:srgbClr val="0000CC"/>
                </a:solidFill>
                <a:effectLst>
                  <a:outerShdw blurRad="38100" dist="38100" dir="2700000" algn="tl">
                    <a:srgbClr val="000000">
                      <a:alpha val="43137"/>
                    </a:srgbClr>
                  </a:outerShdw>
                </a:effectLst>
              </a:rPr>
              <a:t> </a:t>
            </a:r>
            <a:r>
              <a:rPr lang="ru-RU" sz="2400" b="1" dirty="0" err="1">
                <a:solidFill>
                  <a:srgbClr val="0000CC"/>
                </a:solidFill>
                <a:effectLst>
                  <a:outerShdw blurRad="38100" dist="38100" dir="2700000" algn="tl">
                    <a:srgbClr val="000000">
                      <a:alpha val="43137"/>
                    </a:srgbClr>
                  </a:outerShdw>
                </a:effectLst>
              </a:rPr>
              <a:t>Кызылского</a:t>
            </a:r>
            <a:r>
              <a:rPr lang="ru-RU" sz="2400" b="1" dirty="0">
                <a:solidFill>
                  <a:srgbClr val="0000CC"/>
                </a:solidFill>
                <a:effectLst>
                  <a:outerShdw blurRad="38100" dist="38100" dir="2700000" algn="tl">
                    <a:srgbClr val="000000">
                      <a:alpha val="43137"/>
                    </a:srgbClr>
                  </a:outerShdw>
                </a:effectLst>
              </a:rPr>
              <a:t> </a:t>
            </a:r>
            <a:r>
              <a:rPr lang="ru-RU" sz="2400" b="1" dirty="0" err="1">
                <a:solidFill>
                  <a:srgbClr val="0000CC"/>
                </a:solidFill>
                <a:effectLst>
                  <a:outerShdw blurRad="38100" dist="38100" dir="2700000" algn="tl">
                    <a:srgbClr val="000000">
                      <a:alpha val="43137"/>
                    </a:srgbClr>
                  </a:outerShdw>
                </a:effectLst>
              </a:rPr>
              <a:t>кожууна</a:t>
            </a:r>
            <a:r>
              <a:rPr lang="ru-RU" sz="2400" b="1" dirty="0">
                <a:solidFill>
                  <a:srgbClr val="0000CC"/>
                </a:solidFill>
                <a:effectLst>
                  <a:outerShdw blurRad="38100" dist="38100" dir="2700000" algn="tl">
                    <a:srgbClr val="000000">
                      <a:alpha val="43137"/>
                    </a:srgbClr>
                  </a:outerShdw>
                </a:effectLst>
              </a:rPr>
              <a:t>. Представителем делегации выступила проректор по учебной работе Тувинского института развития образования Наталья Викторовна </a:t>
            </a:r>
            <a:r>
              <a:rPr lang="ru-RU" sz="2400" b="1" dirty="0" err="1">
                <a:solidFill>
                  <a:srgbClr val="0000CC"/>
                </a:solidFill>
                <a:effectLst>
                  <a:outerShdw blurRad="38100" dist="38100" dir="2700000" algn="tl">
                    <a:srgbClr val="000000">
                      <a:alpha val="43137"/>
                    </a:srgbClr>
                  </a:outerShdw>
                </a:effectLst>
              </a:rPr>
              <a:t>Сагачева</a:t>
            </a:r>
            <a:r>
              <a:rPr lang="ru-RU" sz="2400" b="1" dirty="0">
                <a:solidFill>
                  <a:srgbClr val="0000CC"/>
                </a:solidFill>
                <a:effectLst>
                  <a:outerShdw blurRad="38100" dist="38100" dir="2700000" algn="tl">
                    <a:srgbClr val="000000">
                      <a:alpha val="43137"/>
                    </a:srgbClr>
                  </a:outerShdw>
                </a:effectLst>
              </a:rPr>
              <a:t>.</a:t>
            </a:r>
            <a:br>
              <a:rPr lang="ru-RU" sz="2400" b="1" dirty="0">
                <a:solidFill>
                  <a:srgbClr val="0000CC"/>
                </a:solidFill>
                <a:effectLst>
                  <a:outerShdw blurRad="38100" dist="38100" dir="2700000" algn="tl">
                    <a:srgbClr val="000000">
                      <a:alpha val="43137"/>
                    </a:srgbClr>
                  </a:outerShdw>
                </a:effectLst>
              </a:rPr>
            </a:br>
            <a:endParaRPr lang="ru-RU" sz="2400" b="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5982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a:bodyPr>
          <a:lstStyle/>
          <a:p>
            <a:pPr algn="ctr"/>
            <a:r>
              <a:rPr lang="ru-RU" sz="2000" b="1" dirty="0" smtClean="0">
                <a:solidFill>
                  <a:srgbClr val="0000CC"/>
                </a:solidFill>
                <a:effectLst>
                  <a:outerShdw blurRad="38100" dist="38100" dir="2700000" algn="tl">
                    <a:srgbClr val="000000">
                      <a:alpha val="43137"/>
                    </a:srgbClr>
                  </a:outerShdw>
                </a:effectLst>
              </a:rPr>
              <a:t>Наши представители на Форуме наставников в г. Новосибирске </a:t>
            </a:r>
            <a:br>
              <a:rPr lang="ru-RU" sz="2000" b="1" dirty="0" smtClean="0">
                <a:solidFill>
                  <a:srgbClr val="0000CC"/>
                </a:solidFill>
                <a:effectLst>
                  <a:outerShdw blurRad="38100" dist="38100" dir="2700000" algn="tl">
                    <a:srgbClr val="000000">
                      <a:alpha val="43137"/>
                    </a:srgbClr>
                  </a:outerShdw>
                </a:effectLst>
              </a:rPr>
            </a:br>
            <a:r>
              <a:rPr lang="ru-RU" sz="2000" b="1" dirty="0" smtClean="0">
                <a:solidFill>
                  <a:srgbClr val="0000CC"/>
                </a:solidFill>
                <a:effectLst>
                  <a:outerShdw blurRad="38100" dist="38100" dir="2700000" algn="tl">
                    <a:srgbClr val="000000">
                      <a:alpha val="43137"/>
                    </a:srgbClr>
                  </a:outerShdw>
                </a:effectLst>
              </a:rPr>
              <a:t>(ноябрь 2023г.) </a:t>
            </a:r>
            <a:endParaRPr lang="ru-RU" sz="2000" b="1" dirty="0">
              <a:solidFill>
                <a:srgbClr val="0000CC"/>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7581" y="975268"/>
            <a:ext cx="4262332" cy="5683109"/>
          </a:xfrm>
          <a:prstGeom prst="rect">
            <a:avLst/>
          </a:prstGeom>
          <a:ln>
            <a:noFill/>
          </a:ln>
          <a:effectLst>
            <a:softEdge rad="112500"/>
          </a:effectLst>
        </p:spPr>
      </p:pic>
    </p:spTree>
    <p:extLst>
      <p:ext uri="{BB962C8B-B14F-4D97-AF65-F5344CB8AC3E}">
        <p14:creationId xmlns:p14="http://schemas.microsoft.com/office/powerpoint/2010/main" val="822906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a:bodyPr>
          <a:lstStyle/>
          <a:p>
            <a:pPr algn="ctr"/>
            <a:r>
              <a:rPr lang="ru-RU" sz="2000" b="1" dirty="0" smtClean="0">
                <a:solidFill>
                  <a:srgbClr val="0000CC"/>
                </a:solidFill>
                <a:effectLst>
                  <a:outerShdw blurRad="38100" dist="38100" dir="2700000" algn="tl">
                    <a:srgbClr val="000000">
                      <a:alpha val="43137"/>
                    </a:srgbClr>
                  </a:outerShdw>
                </a:effectLst>
              </a:rPr>
              <a:t>Наши молодые педагоги на Всероссийском форуме </a:t>
            </a:r>
            <a:br>
              <a:rPr lang="ru-RU" sz="2000" b="1" dirty="0" smtClean="0">
                <a:solidFill>
                  <a:srgbClr val="0000CC"/>
                </a:solidFill>
                <a:effectLst>
                  <a:outerShdw blurRad="38100" dist="38100" dir="2700000" algn="tl">
                    <a:srgbClr val="000000">
                      <a:alpha val="43137"/>
                    </a:srgbClr>
                  </a:outerShdw>
                </a:effectLst>
              </a:rPr>
            </a:br>
            <a:r>
              <a:rPr lang="ru-RU" sz="2000" b="1" dirty="0" smtClean="0">
                <a:solidFill>
                  <a:srgbClr val="0000CC"/>
                </a:solidFill>
                <a:effectLst>
                  <a:outerShdw blurRad="38100" dist="38100" dir="2700000" algn="tl">
                    <a:srgbClr val="000000">
                      <a:alpha val="43137"/>
                    </a:srgbClr>
                  </a:outerShdw>
                </a:effectLst>
              </a:rPr>
              <a:t>в г. </a:t>
            </a:r>
            <a:r>
              <a:rPr lang="ru-RU" sz="2000" b="1" dirty="0">
                <a:solidFill>
                  <a:srgbClr val="0000CC"/>
                </a:solidFill>
                <a:effectLst>
                  <a:outerShdw blurRad="38100" dist="38100" dir="2700000" algn="tl">
                    <a:srgbClr val="000000">
                      <a:alpha val="43137"/>
                    </a:srgbClr>
                  </a:outerShdw>
                </a:effectLst>
              </a:rPr>
              <a:t>Г</a:t>
            </a:r>
            <a:r>
              <a:rPr lang="ru-RU" sz="2000" b="1" dirty="0" smtClean="0">
                <a:solidFill>
                  <a:srgbClr val="0000CC"/>
                </a:solidFill>
                <a:effectLst>
                  <a:outerShdw blurRad="38100" dist="38100" dir="2700000" algn="tl">
                    <a:srgbClr val="000000">
                      <a:alpha val="43137"/>
                    </a:srgbClr>
                  </a:outerShdw>
                </a:effectLst>
              </a:rPr>
              <a:t>атчина Ленинградской области </a:t>
            </a:r>
            <a:r>
              <a:rPr lang="ru-RU" sz="2000" b="1" dirty="0" smtClean="0">
                <a:solidFill>
                  <a:srgbClr val="0000CC"/>
                </a:solidFill>
                <a:effectLst>
                  <a:outerShdw blurRad="38100" dist="38100" dir="2700000" algn="tl">
                    <a:srgbClr val="000000">
                      <a:alpha val="43137"/>
                    </a:srgbClr>
                  </a:outerShdw>
                </a:effectLst>
              </a:rPr>
              <a:t>(24-27 апреля </a:t>
            </a:r>
            <a:r>
              <a:rPr lang="ru-RU" sz="2000" b="1" dirty="0" smtClean="0">
                <a:solidFill>
                  <a:srgbClr val="0000CC"/>
                </a:solidFill>
                <a:effectLst>
                  <a:outerShdw blurRad="38100" dist="38100" dir="2700000" algn="tl">
                    <a:srgbClr val="000000">
                      <a:alpha val="43137"/>
                    </a:srgbClr>
                  </a:outerShdw>
                </a:effectLst>
              </a:rPr>
              <a:t>2023г.) </a:t>
            </a:r>
            <a:br>
              <a:rPr lang="ru-RU" sz="2000" b="1" dirty="0" smtClean="0">
                <a:solidFill>
                  <a:srgbClr val="0000CC"/>
                </a:solidFill>
                <a:effectLst>
                  <a:outerShdw blurRad="38100" dist="38100" dir="2700000" algn="tl">
                    <a:srgbClr val="000000">
                      <a:alpha val="43137"/>
                    </a:srgbClr>
                  </a:outerShdw>
                </a:effectLst>
              </a:rPr>
            </a:br>
            <a:endParaRPr lang="ru-RU" sz="2000" b="1" dirty="0">
              <a:solidFill>
                <a:srgbClr val="0000CC"/>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27" y="882203"/>
            <a:ext cx="4187243" cy="5582991"/>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925" y="905992"/>
            <a:ext cx="4151559" cy="5535412"/>
          </a:xfrm>
          <a:prstGeom prst="rect">
            <a:avLst/>
          </a:prstGeom>
          <a:ln>
            <a:noFill/>
          </a:ln>
          <a:effectLst>
            <a:softEdge rad="112500"/>
          </a:effectLst>
        </p:spPr>
      </p:pic>
    </p:spTree>
    <p:extLst>
      <p:ext uri="{BB962C8B-B14F-4D97-AF65-F5344CB8AC3E}">
        <p14:creationId xmlns:p14="http://schemas.microsoft.com/office/powerpoint/2010/main" val="888155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167425"/>
            <a:ext cx="10254523" cy="6490952"/>
          </a:xfrm>
        </p:spPr>
        <p:txBody>
          <a:bodyPr>
            <a:normAutofit/>
          </a:bodyPr>
          <a:lstStyle/>
          <a:p>
            <a:pPr algn="ctr"/>
            <a:r>
              <a:rPr lang="ru-RU" sz="1800" b="1" dirty="0" smtClean="0">
                <a:solidFill>
                  <a:srgbClr val="0000CC"/>
                </a:solidFill>
                <a:effectLst>
                  <a:outerShdw blurRad="38100" dist="38100" dir="2700000" algn="tl">
                    <a:srgbClr val="000000">
                      <a:alpha val="43137"/>
                    </a:srgbClr>
                  </a:outerShdw>
                </a:effectLst>
              </a:rPr>
              <a:t>Наши представители на первом фестивале общественных </a:t>
            </a:r>
            <a:r>
              <a:rPr lang="ru-RU" sz="1800" b="1" dirty="0" err="1" smtClean="0">
                <a:solidFill>
                  <a:srgbClr val="0000CC"/>
                </a:solidFill>
                <a:effectLst>
                  <a:outerShdw blurRad="38100" dist="38100" dir="2700000" algn="tl">
                    <a:srgbClr val="000000">
                      <a:alpha val="43137"/>
                    </a:srgbClr>
                  </a:outerShdw>
                </a:effectLst>
              </a:rPr>
              <a:t>объедтнений</a:t>
            </a:r>
            <a:r>
              <a:rPr lang="ru-RU" sz="1800" b="1" dirty="0" smtClean="0">
                <a:solidFill>
                  <a:srgbClr val="0000CC"/>
                </a:solidFill>
                <a:effectLst>
                  <a:outerShdw blurRad="38100" dist="38100" dir="2700000" algn="tl">
                    <a:srgbClr val="000000">
                      <a:alpha val="43137"/>
                    </a:srgbClr>
                  </a:outerShdw>
                </a:effectLst>
              </a:rPr>
              <a:t> молодых педагогов СФО «</a:t>
            </a:r>
            <a:r>
              <a:rPr lang="ru-RU" sz="1800" b="1" dirty="0" err="1" smtClean="0">
                <a:solidFill>
                  <a:srgbClr val="0000CC"/>
                </a:solidFill>
                <a:effectLst>
                  <a:outerShdw blurRad="38100" dist="38100" dir="2700000" algn="tl">
                    <a:srgbClr val="000000">
                      <a:alpha val="43137"/>
                    </a:srgbClr>
                  </a:outerShdw>
                </a:effectLst>
              </a:rPr>
              <a:t>ПРО.совет</a:t>
            </a:r>
            <a:r>
              <a:rPr lang="ru-RU" sz="1800" b="1" dirty="0" smtClean="0">
                <a:solidFill>
                  <a:srgbClr val="0000CC"/>
                </a:solidFill>
                <a:effectLst>
                  <a:outerShdw blurRad="38100" dist="38100" dir="2700000" algn="tl">
                    <a:srgbClr val="000000">
                      <a:alpha val="43137"/>
                    </a:srgbClr>
                  </a:outerShdw>
                </a:effectLst>
              </a:rPr>
              <a:t>» в г. Кемерово </a:t>
            </a:r>
            <a:br>
              <a:rPr lang="ru-RU" sz="1800" b="1" dirty="0" smtClean="0">
                <a:solidFill>
                  <a:srgbClr val="0000CC"/>
                </a:solidFill>
                <a:effectLst>
                  <a:outerShdw blurRad="38100" dist="38100" dir="2700000" algn="tl">
                    <a:srgbClr val="000000">
                      <a:alpha val="43137"/>
                    </a:srgbClr>
                  </a:outerShdw>
                </a:effectLst>
              </a:rPr>
            </a:br>
            <a:r>
              <a:rPr lang="ru-RU" sz="1800" b="1" dirty="0" smtClean="0">
                <a:solidFill>
                  <a:srgbClr val="0000CC"/>
                </a:solidFill>
                <a:effectLst>
                  <a:outerShdw blurRad="38100" dist="38100" dir="2700000" algn="tl">
                    <a:srgbClr val="000000">
                      <a:alpha val="43137"/>
                    </a:srgbClr>
                  </a:outerShdw>
                </a:effectLst>
              </a:rPr>
              <a:t>(7-8 декабря 2023г.) </a:t>
            </a:r>
            <a:endParaRPr lang="ru-RU" sz="1800" b="1" dirty="0">
              <a:solidFill>
                <a:srgbClr val="0000CC"/>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17" y="1170867"/>
            <a:ext cx="5248141" cy="3936106"/>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745" y="2253804"/>
            <a:ext cx="6349967" cy="3737220"/>
          </a:xfrm>
          <a:prstGeom prst="rect">
            <a:avLst/>
          </a:prstGeom>
          <a:ln>
            <a:noFill/>
          </a:ln>
          <a:effectLst>
            <a:softEdge rad="112500"/>
          </a:effectLst>
        </p:spPr>
      </p:pic>
    </p:spTree>
    <p:extLst>
      <p:ext uri="{BB962C8B-B14F-4D97-AF65-F5344CB8AC3E}">
        <p14:creationId xmlns:p14="http://schemas.microsoft.com/office/powerpoint/2010/main" val="3138696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a:bodyPr>
          <a:lstStyle/>
          <a:p>
            <a:pPr algn="ctr"/>
            <a:r>
              <a:rPr lang="ru-RU" sz="2000" b="1" dirty="0">
                <a:solidFill>
                  <a:srgbClr val="0000CC"/>
                </a:solidFill>
                <a:effectLst>
                  <a:outerShdw blurRad="38100" dist="38100" dir="2700000" algn="tl">
                    <a:srgbClr val="000000">
                      <a:alpha val="43137"/>
                    </a:srgbClr>
                  </a:outerShdw>
                </a:effectLst>
              </a:rPr>
              <a:t>Наши представители на первом фестивале общественных </a:t>
            </a:r>
            <a:r>
              <a:rPr lang="ru-RU" sz="2000" b="1" dirty="0" err="1">
                <a:solidFill>
                  <a:srgbClr val="0000CC"/>
                </a:solidFill>
                <a:effectLst>
                  <a:outerShdw blurRad="38100" dist="38100" dir="2700000" algn="tl">
                    <a:srgbClr val="000000">
                      <a:alpha val="43137"/>
                    </a:srgbClr>
                  </a:outerShdw>
                </a:effectLst>
              </a:rPr>
              <a:t>объедтнений</a:t>
            </a:r>
            <a:r>
              <a:rPr lang="ru-RU" sz="2000" b="1" dirty="0">
                <a:solidFill>
                  <a:srgbClr val="0000CC"/>
                </a:solidFill>
                <a:effectLst>
                  <a:outerShdw blurRad="38100" dist="38100" dir="2700000" algn="tl">
                    <a:srgbClr val="000000">
                      <a:alpha val="43137"/>
                    </a:srgbClr>
                  </a:outerShdw>
                </a:effectLst>
              </a:rPr>
              <a:t> молодых педагогов СФО «</a:t>
            </a:r>
            <a:r>
              <a:rPr lang="ru-RU" sz="2000" b="1" dirty="0" err="1">
                <a:solidFill>
                  <a:srgbClr val="0000CC"/>
                </a:solidFill>
                <a:effectLst>
                  <a:outerShdw blurRad="38100" dist="38100" dir="2700000" algn="tl">
                    <a:srgbClr val="000000">
                      <a:alpha val="43137"/>
                    </a:srgbClr>
                  </a:outerShdw>
                </a:effectLst>
              </a:rPr>
              <a:t>ПРО.совет</a:t>
            </a:r>
            <a:r>
              <a:rPr lang="ru-RU" sz="2000" b="1" dirty="0">
                <a:solidFill>
                  <a:srgbClr val="0000CC"/>
                </a:solidFill>
                <a:effectLst>
                  <a:outerShdw blurRad="38100" dist="38100" dir="2700000" algn="tl">
                    <a:srgbClr val="000000">
                      <a:alpha val="43137"/>
                    </a:srgbClr>
                  </a:outerShdw>
                </a:effectLst>
              </a:rPr>
              <a:t>» в г. Кемерово </a:t>
            </a:r>
            <a:br>
              <a:rPr lang="ru-RU" sz="2000" b="1" dirty="0">
                <a:solidFill>
                  <a:srgbClr val="0000CC"/>
                </a:solidFill>
                <a:effectLst>
                  <a:outerShdw blurRad="38100" dist="38100" dir="2700000" algn="tl">
                    <a:srgbClr val="000000">
                      <a:alpha val="43137"/>
                    </a:srgbClr>
                  </a:outerShdw>
                </a:effectLst>
              </a:rPr>
            </a:br>
            <a:r>
              <a:rPr lang="ru-RU" sz="2000" b="1" dirty="0">
                <a:solidFill>
                  <a:srgbClr val="0000CC"/>
                </a:solidFill>
                <a:effectLst>
                  <a:outerShdw blurRad="38100" dist="38100" dir="2700000" algn="tl">
                    <a:srgbClr val="000000">
                      <a:alpha val="43137"/>
                    </a:srgbClr>
                  </a:outerShdw>
                </a:effectLst>
              </a:rPr>
              <a:t>(7-8 декабря 2023г.)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564" y="1287888"/>
            <a:ext cx="6880130" cy="5195932"/>
          </a:xfrm>
          <a:prstGeom prst="rect">
            <a:avLst/>
          </a:prstGeom>
          <a:ln>
            <a:noFill/>
          </a:ln>
          <a:effectLst>
            <a:softEdge rad="112500"/>
          </a:effectLst>
        </p:spPr>
      </p:pic>
    </p:spTree>
    <p:extLst>
      <p:ext uri="{BB962C8B-B14F-4D97-AF65-F5344CB8AC3E}">
        <p14:creationId xmlns:p14="http://schemas.microsoft.com/office/powerpoint/2010/main" val="1285049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a:bodyPr>
          <a:lstStyle/>
          <a:p>
            <a:pPr algn="ctr"/>
            <a:r>
              <a:rPr lang="ru-RU" sz="1600" b="1" dirty="0">
                <a:solidFill>
                  <a:srgbClr val="0000CC"/>
                </a:solidFill>
                <a:effectLst>
                  <a:outerShdw blurRad="38100" dist="38100" dir="2700000" algn="tl">
                    <a:srgbClr val="000000">
                      <a:alpha val="43137"/>
                    </a:srgbClr>
                  </a:outerShdw>
                </a:effectLst>
              </a:rPr>
              <a:t>Межрегиональный Чемпионат молодых </a:t>
            </a:r>
            <a:r>
              <a:rPr lang="ru-RU" sz="1600" b="1" dirty="0" smtClean="0">
                <a:solidFill>
                  <a:srgbClr val="0000CC"/>
                </a:solidFill>
                <a:effectLst>
                  <a:outerShdw blurRad="38100" dist="38100" dir="2700000" algn="tl">
                    <a:srgbClr val="000000">
                      <a:alpha val="43137"/>
                    </a:srgbClr>
                  </a:outerShdw>
                </a:effectLst>
              </a:rPr>
              <a:t>педагогов </a:t>
            </a:r>
            <a:br>
              <a:rPr lang="ru-RU" sz="1600" b="1" dirty="0" smtClean="0">
                <a:solidFill>
                  <a:srgbClr val="0000CC"/>
                </a:solidFill>
                <a:effectLst>
                  <a:outerShdw blurRad="38100" dist="38100" dir="2700000" algn="tl">
                    <a:srgbClr val="000000">
                      <a:alpha val="43137"/>
                    </a:srgbClr>
                  </a:outerShdw>
                </a:effectLst>
              </a:rPr>
            </a:br>
            <a:r>
              <a:rPr lang="ru-RU" sz="1600" b="1" dirty="0" smtClean="0">
                <a:solidFill>
                  <a:srgbClr val="0000CC"/>
                </a:solidFill>
                <a:effectLst>
                  <a:outerShdw blurRad="38100" dist="38100" dir="2700000" algn="tl">
                    <a:srgbClr val="000000">
                      <a:alpha val="43137"/>
                    </a:srgbClr>
                  </a:outerShdw>
                </a:effectLst>
              </a:rPr>
              <a:t>(28-30 </a:t>
            </a:r>
            <a:r>
              <a:rPr lang="ru-RU" sz="1600" b="1" dirty="0">
                <a:solidFill>
                  <a:srgbClr val="0000CC"/>
                </a:solidFill>
                <a:effectLst>
                  <a:outerShdw blurRad="38100" dist="38100" dir="2700000" algn="tl">
                    <a:srgbClr val="000000">
                      <a:alpha val="43137"/>
                    </a:srgbClr>
                  </a:outerShdw>
                </a:effectLst>
              </a:rPr>
              <a:t>августа 2023 года </a:t>
            </a:r>
            <a:r>
              <a:rPr lang="ru-RU" sz="1600" b="1" dirty="0" smtClean="0">
                <a:solidFill>
                  <a:srgbClr val="0000CC"/>
                </a:solidFill>
                <a:effectLst>
                  <a:outerShdw blurRad="38100" dist="38100" dir="2700000" algn="tl">
                    <a:srgbClr val="000000">
                      <a:alpha val="43137"/>
                    </a:srgbClr>
                  </a:outerShdw>
                </a:effectLst>
              </a:rPr>
              <a:t>в </a:t>
            </a:r>
            <a:r>
              <a:rPr lang="ru-RU" sz="1600" b="1" dirty="0">
                <a:solidFill>
                  <a:srgbClr val="0000CC"/>
                </a:solidFill>
                <a:effectLst>
                  <a:outerShdw blurRad="38100" dist="38100" dir="2700000" algn="tl">
                    <a:srgbClr val="000000">
                      <a:alpha val="43137"/>
                    </a:srgbClr>
                  </a:outerShdw>
                </a:effectLst>
              </a:rPr>
              <a:t>г. </a:t>
            </a:r>
            <a:r>
              <a:rPr lang="ru-RU" sz="1600" b="1" dirty="0" smtClean="0">
                <a:solidFill>
                  <a:srgbClr val="0000CC"/>
                </a:solidFill>
                <a:effectLst>
                  <a:outerShdw blurRad="38100" dist="38100" dir="2700000" algn="tl">
                    <a:srgbClr val="000000">
                      <a:alpha val="43137"/>
                    </a:srgbClr>
                  </a:outerShdw>
                </a:effectLst>
              </a:rPr>
              <a:t>Горно-Алтайск).</a:t>
            </a:r>
            <a:r>
              <a:rPr lang="ru-RU" sz="1600" b="1" dirty="0">
                <a:solidFill>
                  <a:srgbClr val="0000CC"/>
                </a:solidFill>
                <a:effectLst>
                  <a:outerShdw blurRad="38100" dist="38100" dir="2700000" algn="tl">
                    <a:srgbClr val="000000">
                      <a:alpha val="43137"/>
                    </a:srgbClr>
                  </a:outerShdw>
                </a:effectLst>
              </a:rPr>
              <a:t/>
            </a:r>
            <a:br>
              <a:rPr lang="ru-RU" sz="1600" b="1" dirty="0">
                <a:solidFill>
                  <a:srgbClr val="0000CC"/>
                </a:solidFill>
                <a:effectLst>
                  <a:outerShdw blurRad="38100" dist="38100" dir="2700000" algn="tl">
                    <a:srgbClr val="000000">
                      <a:alpha val="43137"/>
                    </a:srgbClr>
                  </a:outerShdw>
                </a:effectLst>
              </a:rPr>
            </a:br>
            <a:r>
              <a:rPr lang="ru-RU" sz="1600" b="1" dirty="0">
                <a:solidFill>
                  <a:srgbClr val="0000CC"/>
                </a:solidFill>
                <a:effectLst>
                  <a:outerShdw blurRad="38100" dist="38100" dir="2700000" algn="tl">
                    <a:srgbClr val="000000">
                      <a:alpha val="43137"/>
                    </a:srgbClr>
                  </a:outerShdw>
                </a:effectLst>
              </a:rPr>
              <a:t>Нашу республику представляла команда «Добрые сердца» из </a:t>
            </a:r>
            <a:r>
              <a:rPr lang="ru-RU" sz="1600" b="1" dirty="0" err="1">
                <a:solidFill>
                  <a:srgbClr val="0000CC"/>
                </a:solidFill>
                <a:effectLst>
                  <a:outerShdw blurRad="38100" dist="38100" dir="2700000" algn="tl">
                    <a:srgbClr val="000000">
                      <a:alpha val="43137"/>
                    </a:srgbClr>
                  </a:outerShdw>
                </a:effectLst>
              </a:rPr>
              <a:t>Кызылского</a:t>
            </a:r>
            <a:r>
              <a:rPr lang="ru-RU" sz="1600" b="1" dirty="0">
                <a:solidFill>
                  <a:srgbClr val="0000CC"/>
                </a:solidFill>
                <a:effectLst>
                  <a:outerShdw blurRad="38100" dist="38100" dir="2700000" algn="tl">
                    <a:srgbClr val="000000">
                      <a:alpha val="43137"/>
                    </a:srgbClr>
                  </a:outerShdw>
                </a:effectLst>
              </a:rPr>
              <a:t> </a:t>
            </a:r>
            <a:r>
              <a:rPr lang="ru-RU" sz="1600" b="1" dirty="0" err="1" smtClean="0">
                <a:solidFill>
                  <a:srgbClr val="0000CC"/>
                </a:solidFill>
                <a:effectLst>
                  <a:outerShdw blurRad="38100" dist="38100" dir="2700000" algn="tl">
                    <a:srgbClr val="000000">
                      <a:alpha val="43137"/>
                    </a:srgbClr>
                  </a:outerShdw>
                </a:effectLst>
              </a:rPr>
              <a:t>кожууна</a:t>
            </a:r>
            <a:r>
              <a:rPr lang="ru-RU" sz="1600" b="1" dirty="0" smtClean="0">
                <a:solidFill>
                  <a:srgbClr val="0000CC"/>
                </a:solidFill>
                <a:effectLst>
                  <a:outerShdw blurRad="38100" dist="38100" dir="2700000" algn="tl">
                    <a:srgbClr val="000000">
                      <a:alpha val="43137"/>
                    </a:srgbClr>
                  </a:outerShdw>
                </a:effectLst>
              </a:rPr>
              <a:t/>
            </a:r>
            <a:br>
              <a:rPr lang="ru-RU" sz="1600" b="1" dirty="0" smtClean="0">
                <a:solidFill>
                  <a:srgbClr val="0000CC"/>
                </a:solidFill>
                <a:effectLst>
                  <a:outerShdw blurRad="38100" dist="38100" dir="2700000" algn="tl">
                    <a:srgbClr val="000000">
                      <a:alpha val="43137"/>
                    </a:srgbClr>
                  </a:outerShdw>
                </a:effectLst>
              </a:rPr>
            </a:br>
            <a:r>
              <a:rPr lang="ru-RU" sz="1600" b="1" dirty="0" smtClean="0">
                <a:solidFill>
                  <a:srgbClr val="0000CC"/>
                </a:solidFill>
                <a:effectLst>
                  <a:outerShdw blurRad="38100" dist="38100" dir="2700000" algn="tl">
                    <a:srgbClr val="000000">
                      <a:alpha val="43137"/>
                    </a:srgbClr>
                  </a:outerShdw>
                </a:effectLst>
              </a:rPr>
              <a:t> </a:t>
            </a:r>
            <a:r>
              <a:rPr lang="ru-RU" sz="1600" b="1" dirty="0">
                <a:solidFill>
                  <a:srgbClr val="0000CC"/>
                </a:solidFill>
                <a:effectLst>
                  <a:outerShdw blurRad="38100" dist="38100" dir="2700000" algn="tl">
                    <a:srgbClr val="000000">
                      <a:alpha val="43137"/>
                    </a:srgbClr>
                  </a:outerShdw>
                </a:effectLst>
              </a:rPr>
              <a:t>в следующем составе:</a:t>
            </a:r>
            <a:br>
              <a:rPr lang="ru-RU" sz="1600" b="1" dirty="0">
                <a:solidFill>
                  <a:srgbClr val="0000CC"/>
                </a:solidFill>
                <a:effectLst>
                  <a:outerShdw blurRad="38100" dist="38100" dir="2700000" algn="tl">
                    <a:srgbClr val="000000">
                      <a:alpha val="43137"/>
                    </a:srgbClr>
                  </a:outerShdw>
                </a:effectLst>
              </a:rPr>
            </a:br>
            <a:r>
              <a:rPr lang="ru-RU" sz="1600" b="1" dirty="0">
                <a:solidFill>
                  <a:srgbClr val="0000CC"/>
                </a:solidFill>
                <a:effectLst>
                  <a:outerShdw blurRad="38100" dist="38100" dir="2700000" algn="tl">
                    <a:srgbClr val="000000">
                      <a:alpha val="43137"/>
                    </a:srgbClr>
                  </a:outerShdw>
                </a:effectLst>
              </a:rPr>
              <a:t>Руслана </a:t>
            </a:r>
            <a:r>
              <a:rPr lang="ru-RU" sz="1600" b="1" dirty="0" err="1" smtClean="0">
                <a:solidFill>
                  <a:srgbClr val="0000CC"/>
                </a:solidFill>
                <a:effectLst>
                  <a:outerShdw blurRad="38100" dist="38100" dir="2700000" algn="tl">
                    <a:srgbClr val="000000">
                      <a:alpha val="43137"/>
                    </a:srgbClr>
                  </a:outerShdw>
                </a:effectLst>
              </a:rPr>
              <a:t>Сарыглар</a:t>
            </a:r>
            <a:r>
              <a:rPr lang="ru-RU" sz="1600" b="1" dirty="0" smtClean="0">
                <a:solidFill>
                  <a:srgbClr val="0000CC"/>
                </a:solidFill>
                <a:effectLst>
                  <a:outerShdw blurRad="38100" dist="38100" dir="2700000" algn="tl">
                    <a:srgbClr val="000000">
                      <a:alpha val="43137"/>
                    </a:srgbClr>
                  </a:outerShdw>
                </a:effectLst>
              </a:rPr>
              <a:t> - педагог-наставник </a:t>
            </a:r>
            <a:r>
              <a:rPr lang="ru-RU" sz="1600" b="1" dirty="0" err="1">
                <a:solidFill>
                  <a:srgbClr val="0000CC"/>
                </a:solidFill>
                <a:effectLst>
                  <a:outerShdw blurRad="38100" dist="38100" dir="2700000" algn="tl">
                    <a:srgbClr val="000000">
                      <a:alpha val="43137"/>
                    </a:srgbClr>
                  </a:outerShdw>
                </a:effectLst>
              </a:rPr>
              <a:t>Усть-Элегестинской</a:t>
            </a:r>
            <a:r>
              <a:rPr lang="ru-RU" sz="1600" b="1" dirty="0">
                <a:solidFill>
                  <a:srgbClr val="0000CC"/>
                </a:solidFill>
                <a:effectLst>
                  <a:outerShdw blurRad="38100" dist="38100" dir="2700000" algn="tl">
                    <a:srgbClr val="000000">
                      <a:alpha val="43137"/>
                    </a:srgbClr>
                  </a:outerShdw>
                </a:effectLst>
              </a:rPr>
              <a:t> средней школы;</a:t>
            </a:r>
            <a:br>
              <a:rPr lang="ru-RU" sz="1600" b="1" dirty="0">
                <a:solidFill>
                  <a:srgbClr val="0000CC"/>
                </a:solidFill>
                <a:effectLst>
                  <a:outerShdw blurRad="38100" dist="38100" dir="2700000" algn="tl">
                    <a:srgbClr val="000000">
                      <a:alpha val="43137"/>
                    </a:srgbClr>
                  </a:outerShdw>
                </a:effectLst>
              </a:rPr>
            </a:br>
            <a:r>
              <a:rPr lang="ru-RU" sz="1600" b="1" dirty="0" err="1">
                <a:solidFill>
                  <a:srgbClr val="0000CC"/>
                </a:solidFill>
                <a:effectLst>
                  <a:outerShdw blurRad="38100" dist="38100" dir="2700000" algn="tl">
                    <a:srgbClr val="000000">
                      <a:alpha val="43137"/>
                    </a:srgbClr>
                  </a:outerShdw>
                </a:effectLst>
              </a:rPr>
              <a:t>Аялга</a:t>
            </a:r>
            <a:r>
              <a:rPr lang="ru-RU" sz="1600" b="1" dirty="0">
                <a:solidFill>
                  <a:srgbClr val="0000CC"/>
                </a:solidFill>
                <a:effectLst>
                  <a:outerShdw blurRad="38100" dist="38100" dir="2700000" algn="tl">
                    <a:srgbClr val="000000">
                      <a:alpha val="43137"/>
                    </a:srgbClr>
                  </a:outerShdw>
                </a:effectLst>
              </a:rPr>
              <a:t> </a:t>
            </a:r>
            <a:r>
              <a:rPr lang="ru-RU" sz="1600" b="1" dirty="0" err="1" smtClean="0">
                <a:solidFill>
                  <a:srgbClr val="0000CC"/>
                </a:solidFill>
                <a:effectLst>
                  <a:outerShdw blurRad="38100" dist="38100" dir="2700000" algn="tl">
                    <a:srgbClr val="000000">
                      <a:alpha val="43137"/>
                    </a:srgbClr>
                  </a:outerShdw>
                </a:effectLst>
              </a:rPr>
              <a:t>Монгуш</a:t>
            </a:r>
            <a:r>
              <a:rPr lang="ru-RU" sz="1600" b="1" dirty="0" smtClean="0">
                <a:solidFill>
                  <a:srgbClr val="0000CC"/>
                </a:solidFill>
                <a:effectLst>
                  <a:outerShdw blurRad="38100" dist="38100" dir="2700000" algn="tl">
                    <a:srgbClr val="000000">
                      <a:alpha val="43137"/>
                    </a:srgbClr>
                  </a:outerShdw>
                </a:effectLst>
              </a:rPr>
              <a:t> - член </a:t>
            </a:r>
            <a:r>
              <a:rPr lang="ru-RU" sz="1600" b="1" dirty="0">
                <a:solidFill>
                  <a:srgbClr val="0000CC"/>
                </a:solidFill>
                <a:effectLst>
                  <a:outerShdw blurRad="38100" dist="38100" dir="2700000" algn="tl">
                    <a:srgbClr val="000000">
                      <a:alpha val="43137"/>
                    </a:srgbClr>
                  </a:outerShdw>
                </a:effectLst>
              </a:rPr>
              <a:t>команды, учитель </a:t>
            </a:r>
            <a:r>
              <a:rPr lang="ru-RU" sz="1600" b="1" dirty="0" err="1">
                <a:solidFill>
                  <a:srgbClr val="0000CC"/>
                </a:solidFill>
                <a:effectLst>
                  <a:outerShdw blurRad="38100" dist="38100" dir="2700000" algn="tl">
                    <a:srgbClr val="000000">
                      <a:alpha val="43137"/>
                    </a:srgbClr>
                  </a:outerShdw>
                </a:effectLst>
              </a:rPr>
              <a:t>Усть-Элегестинской</a:t>
            </a:r>
            <a:r>
              <a:rPr lang="ru-RU" sz="1600" b="1" dirty="0">
                <a:solidFill>
                  <a:srgbClr val="0000CC"/>
                </a:solidFill>
                <a:effectLst>
                  <a:outerShdw blurRad="38100" dist="38100" dir="2700000" algn="tl">
                    <a:srgbClr val="000000">
                      <a:alpha val="43137"/>
                    </a:srgbClr>
                  </a:outerShdw>
                </a:effectLst>
              </a:rPr>
              <a:t> </a:t>
            </a:r>
            <a:r>
              <a:rPr lang="ru-RU" sz="1600" b="1" dirty="0" smtClean="0">
                <a:solidFill>
                  <a:srgbClr val="0000CC"/>
                </a:solidFill>
                <a:effectLst>
                  <a:outerShdw blurRad="38100" dist="38100" dir="2700000" algn="tl">
                    <a:srgbClr val="000000">
                      <a:alpha val="43137"/>
                    </a:srgbClr>
                  </a:outerShdw>
                </a:effectLst>
              </a:rPr>
              <a:t>средней </a:t>
            </a:r>
            <a:r>
              <a:rPr lang="ru-RU" sz="1600" b="1" dirty="0">
                <a:solidFill>
                  <a:srgbClr val="0000CC"/>
                </a:solidFill>
                <a:effectLst>
                  <a:outerShdw blurRad="38100" dist="38100" dir="2700000" algn="tl">
                    <a:srgbClr val="000000">
                      <a:alpha val="43137"/>
                    </a:srgbClr>
                  </a:outerShdw>
                </a:effectLst>
              </a:rPr>
              <a:t>школы </a:t>
            </a:r>
            <a:r>
              <a:rPr lang="ru-RU" sz="1600" b="1" dirty="0" smtClean="0">
                <a:solidFill>
                  <a:srgbClr val="0000CC"/>
                </a:solidFill>
                <a:effectLst>
                  <a:outerShdw blurRad="38100" dist="38100" dir="2700000" algn="tl">
                    <a:srgbClr val="000000">
                      <a:alpha val="43137"/>
                    </a:srgbClr>
                  </a:outerShdw>
                </a:effectLst>
              </a:rPr>
              <a:t/>
            </a:r>
            <a:br>
              <a:rPr lang="ru-RU" sz="1600" b="1" dirty="0" smtClean="0">
                <a:solidFill>
                  <a:srgbClr val="0000CC"/>
                </a:solidFill>
                <a:effectLst>
                  <a:outerShdw blurRad="38100" dist="38100" dir="2700000" algn="tl">
                    <a:srgbClr val="000000">
                      <a:alpha val="43137"/>
                    </a:srgbClr>
                  </a:outerShdw>
                </a:effectLst>
              </a:rPr>
            </a:br>
            <a:r>
              <a:rPr lang="ru-RU" sz="1600" b="1" dirty="0" err="1" smtClean="0">
                <a:solidFill>
                  <a:srgbClr val="0000CC"/>
                </a:solidFill>
                <a:effectLst>
                  <a:outerShdw blurRad="38100" dist="38100" dir="2700000" algn="tl">
                    <a:srgbClr val="000000">
                      <a:alpha val="43137"/>
                    </a:srgbClr>
                  </a:outerShdw>
                </a:effectLst>
              </a:rPr>
              <a:t>пгт</a:t>
            </a:r>
            <a:r>
              <a:rPr lang="ru-RU" sz="1600" b="1" dirty="0">
                <a:solidFill>
                  <a:srgbClr val="0000CC"/>
                </a:solidFill>
                <a:effectLst>
                  <a:outerShdw blurRad="38100" dist="38100" dir="2700000" algn="tl">
                    <a:srgbClr val="000000">
                      <a:alpha val="43137"/>
                    </a:srgbClr>
                  </a:outerShdw>
                </a:effectLst>
              </a:rPr>
              <a:t>. </a:t>
            </a:r>
            <a:r>
              <a:rPr lang="ru-RU" sz="1600" b="1" dirty="0" err="1">
                <a:solidFill>
                  <a:srgbClr val="0000CC"/>
                </a:solidFill>
                <a:effectLst>
                  <a:outerShdw blurRad="38100" dist="38100" dir="2700000" algn="tl">
                    <a:srgbClr val="000000">
                      <a:alpha val="43137"/>
                    </a:srgbClr>
                  </a:outerShdw>
                </a:effectLst>
              </a:rPr>
              <a:t>Каа-Хем</a:t>
            </a:r>
            <a:r>
              <a:rPr lang="ru-RU" sz="1600" b="1" dirty="0">
                <a:solidFill>
                  <a:srgbClr val="0000CC"/>
                </a:solidFill>
                <a:effectLst>
                  <a:outerShdw blurRad="38100" dist="38100" dir="2700000" algn="tl">
                    <a:srgbClr val="000000">
                      <a:alpha val="43137"/>
                    </a:srgbClr>
                  </a:outerShdw>
                </a:effectLst>
              </a:rPr>
              <a:t> №1;</a:t>
            </a:r>
            <a:br>
              <a:rPr lang="ru-RU" sz="1600" b="1" dirty="0">
                <a:solidFill>
                  <a:srgbClr val="0000CC"/>
                </a:solidFill>
                <a:effectLst>
                  <a:outerShdw blurRad="38100" dist="38100" dir="2700000" algn="tl">
                    <a:srgbClr val="000000">
                      <a:alpha val="43137"/>
                    </a:srgbClr>
                  </a:outerShdw>
                </a:effectLst>
              </a:rPr>
            </a:br>
            <a:r>
              <a:rPr lang="ru-RU" sz="1600" b="1" dirty="0" err="1">
                <a:solidFill>
                  <a:srgbClr val="0000CC"/>
                </a:solidFill>
                <a:effectLst>
                  <a:outerShdw blurRad="38100" dist="38100" dir="2700000" algn="tl">
                    <a:srgbClr val="000000">
                      <a:alpha val="43137"/>
                    </a:srgbClr>
                  </a:outerShdw>
                </a:effectLst>
              </a:rPr>
              <a:t>Алдынай</a:t>
            </a:r>
            <a:r>
              <a:rPr lang="ru-RU" sz="1600" b="1" dirty="0">
                <a:solidFill>
                  <a:srgbClr val="0000CC"/>
                </a:solidFill>
                <a:effectLst>
                  <a:outerShdw blurRad="38100" dist="38100" dir="2700000" algn="tl">
                    <a:srgbClr val="000000">
                      <a:alpha val="43137"/>
                    </a:srgbClr>
                  </a:outerShdw>
                </a:effectLst>
              </a:rPr>
              <a:t> </a:t>
            </a:r>
            <a:r>
              <a:rPr lang="ru-RU" sz="1600" b="1" dirty="0" err="1" smtClean="0">
                <a:solidFill>
                  <a:srgbClr val="0000CC"/>
                </a:solidFill>
                <a:effectLst>
                  <a:outerShdw blurRad="38100" dist="38100" dir="2700000" algn="tl">
                    <a:srgbClr val="000000">
                      <a:alpha val="43137"/>
                    </a:srgbClr>
                  </a:outerShdw>
                </a:effectLst>
              </a:rPr>
              <a:t>Айыы</a:t>
            </a:r>
            <a:r>
              <a:rPr lang="ru-RU" sz="1600" b="1" dirty="0" smtClean="0">
                <a:solidFill>
                  <a:srgbClr val="0000CC"/>
                </a:solidFill>
                <a:effectLst>
                  <a:outerShdw blurRad="38100" dist="38100" dir="2700000" algn="tl">
                    <a:srgbClr val="000000">
                      <a:alpha val="43137"/>
                    </a:srgbClr>
                  </a:outerShdw>
                </a:effectLst>
              </a:rPr>
              <a:t> - член </a:t>
            </a:r>
            <a:r>
              <a:rPr lang="ru-RU" sz="1600" b="1" dirty="0">
                <a:solidFill>
                  <a:srgbClr val="0000CC"/>
                </a:solidFill>
                <a:effectLst>
                  <a:outerShdw blurRad="38100" dist="38100" dir="2700000" algn="tl">
                    <a:srgbClr val="000000">
                      <a:alpha val="43137"/>
                    </a:srgbClr>
                  </a:outerShdw>
                </a:effectLst>
              </a:rPr>
              <a:t>команды, учитель средней школы </a:t>
            </a:r>
            <a:r>
              <a:rPr lang="ru-RU" sz="1600" b="1" dirty="0" err="1">
                <a:solidFill>
                  <a:srgbClr val="0000CC"/>
                </a:solidFill>
                <a:effectLst>
                  <a:outerShdw blurRad="38100" dist="38100" dir="2700000" algn="tl">
                    <a:srgbClr val="000000">
                      <a:alpha val="43137"/>
                    </a:srgbClr>
                  </a:outerShdw>
                </a:effectLst>
              </a:rPr>
              <a:t>пгт</a:t>
            </a:r>
            <a:r>
              <a:rPr lang="ru-RU" sz="1600" b="1" dirty="0">
                <a:solidFill>
                  <a:srgbClr val="0000CC"/>
                </a:solidFill>
                <a:effectLst>
                  <a:outerShdw blurRad="38100" dist="38100" dir="2700000" algn="tl">
                    <a:srgbClr val="000000">
                      <a:alpha val="43137"/>
                    </a:srgbClr>
                  </a:outerShdw>
                </a:effectLst>
              </a:rPr>
              <a:t>. </a:t>
            </a:r>
            <a:r>
              <a:rPr lang="ru-RU" sz="1600" b="1" dirty="0" err="1">
                <a:solidFill>
                  <a:srgbClr val="0000CC"/>
                </a:solidFill>
                <a:effectLst>
                  <a:outerShdw blurRad="38100" dist="38100" dir="2700000" algn="tl">
                    <a:srgbClr val="000000">
                      <a:alpha val="43137"/>
                    </a:srgbClr>
                  </a:outerShdw>
                </a:effectLst>
              </a:rPr>
              <a:t>Каа-Хем</a:t>
            </a:r>
            <a:r>
              <a:rPr lang="ru-RU" sz="1600" b="1" dirty="0">
                <a:solidFill>
                  <a:srgbClr val="0000CC"/>
                </a:solidFill>
                <a:effectLst>
                  <a:outerShdw blurRad="38100" dist="38100" dir="2700000" algn="tl">
                    <a:srgbClr val="000000">
                      <a:alpha val="43137"/>
                    </a:srgbClr>
                  </a:outerShdw>
                </a:effectLst>
              </a:rPr>
              <a:t> №1.</a:t>
            </a:r>
            <a:r>
              <a:rPr lang="ru-RU" sz="2000" b="1" dirty="0">
                <a:solidFill>
                  <a:srgbClr val="0000CC"/>
                </a:solidFill>
                <a:effectLst>
                  <a:outerShdw blurRad="38100" dist="38100" dir="2700000" algn="tl">
                    <a:srgbClr val="000000">
                      <a:alpha val="43137"/>
                    </a:srgbClr>
                  </a:outerShdw>
                </a:effectLst>
              </a:rPr>
              <a:t/>
            </a:r>
            <a:br>
              <a:rPr lang="ru-RU" sz="2000" b="1" dirty="0">
                <a:solidFill>
                  <a:srgbClr val="0000CC"/>
                </a:solidFill>
                <a:effectLst>
                  <a:outerShdw blurRad="38100" dist="38100" dir="2700000" algn="tl">
                    <a:srgbClr val="000000">
                      <a:alpha val="43137"/>
                    </a:srgbClr>
                  </a:outerShdw>
                </a:effectLst>
              </a:rPr>
            </a:br>
            <a:endParaRPr lang="ru-RU" sz="2000" b="1" dirty="0">
              <a:solidFill>
                <a:srgbClr val="0000CC"/>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stretch>
            <a:fillRect/>
          </a:stretch>
        </p:blipFill>
        <p:spPr>
          <a:xfrm>
            <a:off x="2105960" y="2401027"/>
            <a:ext cx="5467743" cy="4102803"/>
          </a:xfrm>
          <a:prstGeom prst="rect">
            <a:avLst/>
          </a:prstGeom>
          <a:ln>
            <a:noFill/>
          </a:ln>
          <a:effectLst>
            <a:softEdge rad="112500"/>
          </a:effectLst>
        </p:spPr>
      </p:pic>
    </p:spTree>
    <p:extLst>
      <p:ext uri="{BB962C8B-B14F-4D97-AF65-F5344CB8AC3E}">
        <p14:creationId xmlns:p14="http://schemas.microsoft.com/office/powerpoint/2010/main" val="4161713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3245" y="2411104"/>
            <a:ext cx="8596668" cy="4446895"/>
          </a:xfrm>
        </p:spPr>
        <p:txBody>
          <a:bodyPr>
            <a:normAutofit/>
          </a:bodyPr>
          <a:lstStyle/>
          <a:p>
            <a:pPr algn="ctr"/>
            <a:r>
              <a:rPr lang="ru-RU" sz="4800" b="1" dirty="0" smtClean="0">
                <a:solidFill>
                  <a:srgbClr val="0070C0"/>
                </a:solidFill>
                <a:effectLst>
                  <a:outerShdw blurRad="38100" dist="38100" dir="2700000" algn="tl">
                    <a:srgbClr val="000000">
                      <a:alpha val="43137"/>
                    </a:srgbClr>
                  </a:outerShdw>
                </a:effectLst>
              </a:rPr>
              <a:t>СПАСИБО ЗА ВНИМАНИЕ!</a:t>
            </a:r>
            <a:br>
              <a:rPr lang="ru-RU" sz="4800" b="1" dirty="0" smtClean="0">
                <a:solidFill>
                  <a:srgbClr val="0070C0"/>
                </a:solidFill>
                <a:effectLst>
                  <a:outerShdw blurRad="38100" dist="38100" dir="2700000" algn="tl">
                    <a:srgbClr val="000000">
                      <a:alpha val="43137"/>
                    </a:srgbClr>
                  </a:outerShdw>
                </a:effectLst>
              </a:rPr>
            </a:br>
            <a:r>
              <a:rPr lang="ru-RU" sz="4800" b="1" dirty="0">
                <a:effectLst>
                  <a:outerShdw blurRad="38100" dist="38100" dir="2700000" algn="tl">
                    <a:srgbClr val="000000">
                      <a:alpha val="43137"/>
                    </a:srgbClr>
                  </a:outerShdw>
                </a:effectLst>
              </a:rPr>
              <a:t/>
            </a:r>
            <a:br>
              <a:rPr lang="ru-RU" sz="4800" b="1" dirty="0">
                <a:effectLst>
                  <a:outerShdw blurRad="38100" dist="38100" dir="2700000" algn="tl">
                    <a:srgbClr val="000000">
                      <a:alpha val="43137"/>
                    </a:srgbClr>
                  </a:outerShdw>
                </a:effectLst>
              </a:rPr>
            </a:br>
            <a:r>
              <a:rPr lang="ru-RU" sz="4800" b="1" dirty="0" smtClean="0">
                <a:effectLst>
                  <a:outerShdw blurRad="38100" dist="38100" dir="2700000" algn="tl">
                    <a:srgbClr val="000000">
                      <a:alpha val="43137"/>
                    </a:srgbClr>
                  </a:outerShdw>
                </a:effectLst>
              </a:rPr>
              <a:t/>
            </a:r>
            <a:br>
              <a:rPr lang="ru-RU" sz="4800" b="1" dirty="0" smtClean="0">
                <a:effectLst>
                  <a:outerShdw blurRad="38100" dist="38100" dir="2700000" algn="tl">
                    <a:srgbClr val="000000">
                      <a:alpha val="43137"/>
                    </a:srgbClr>
                  </a:outerShdw>
                </a:effectLst>
              </a:rPr>
            </a:br>
            <a:r>
              <a:rPr lang="ru-RU" sz="4800" b="1" dirty="0">
                <a:effectLst>
                  <a:outerShdw blurRad="38100" dist="38100" dir="2700000" algn="tl">
                    <a:srgbClr val="000000">
                      <a:alpha val="43137"/>
                    </a:srgbClr>
                  </a:outerShdw>
                </a:effectLst>
              </a:rPr>
              <a:t/>
            </a:r>
            <a:br>
              <a:rPr lang="ru-RU" sz="4800" b="1" dirty="0">
                <a:effectLst>
                  <a:outerShdw blurRad="38100" dist="38100" dir="2700000" algn="tl">
                    <a:srgbClr val="000000">
                      <a:alpha val="43137"/>
                    </a:srgbClr>
                  </a:outerShdw>
                </a:effectLst>
              </a:rPr>
            </a:br>
            <a:r>
              <a:rPr lang="ru-RU" sz="4800" b="1" dirty="0" smtClean="0">
                <a:effectLst>
                  <a:outerShdw blurRad="38100" dist="38100" dir="2700000" algn="tl">
                    <a:srgbClr val="000000">
                      <a:alpha val="43137"/>
                    </a:srgbClr>
                  </a:outerShdw>
                </a:effectLst>
              </a:rPr>
              <a:t/>
            </a:r>
            <a:br>
              <a:rPr lang="ru-RU" sz="4800" b="1" dirty="0" smtClean="0">
                <a:effectLst>
                  <a:outerShdw blurRad="38100" dist="38100" dir="2700000" algn="tl">
                    <a:srgbClr val="000000">
                      <a:alpha val="43137"/>
                    </a:srgbClr>
                  </a:outerShdw>
                </a:effectLst>
              </a:rPr>
            </a:br>
            <a:r>
              <a:rPr lang="ru-RU" sz="1100" b="1" dirty="0">
                <a:solidFill>
                  <a:schemeClr val="tx2">
                    <a:lumMod val="75000"/>
                  </a:schemeClr>
                </a:solidFill>
                <a:effectLst>
                  <a:outerShdw blurRad="38100" dist="38100" dir="2700000" algn="tl">
                    <a:srgbClr val="000000">
                      <a:alpha val="43137"/>
                    </a:srgbClr>
                  </a:outerShdw>
                </a:effectLst>
              </a:rPr>
              <a:t>©</a:t>
            </a:r>
            <a:r>
              <a:rPr lang="ru-RU" sz="1200" dirty="0" smtClean="0">
                <a:solidFill>
                  <a:schemeClr val="tx2">
                    <a:lumMod val="75000"/>
                  </a:schemeClr>
                </a:solidFill>
              </a:rPr>
              <a:t>ГАОУ ДПО Тувинский институт развития образования и повышения квалификации</a:t>
            </a:r>
            <a:endParaRPr lang="ru-RU" sz="4800"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684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a:bodyPr>
          <a:lstStyle/>
          <a:p>
            <a:pPr algn="just">
              <a:lnSpc>
                <a:spcPct val="150000"/>
              </a:lnSpc>
            </a:pPr>
            <a:r>
              <a:rPr lang="ru-RU" sz="2400" b="1" dirty="0" smtClean="0">
                <a:solidFill>
                  <a:srgbClr val="0000CC"/>
                </a:solidFill>
                <a:effectLst>
                  <a:outerShdw blurRad="38100" dist="38100" dir="2700000" algn="tl">
                    <a:srgbClr val="000000">
                      <a:alpha val="43137"/>
                    </a:srgbClr>
                  </a:outerShdw>
                </a:effectLst>
              </a:rPr>
              <a:t>	</a:t>
            </a:r>
            <a:br>
              <a:rPr lang="ru-RU" sz="2400" b="1" dirty="0" smtClean="0">
                <a:solidFill>
                  <a:srgbClr val="0000CC"/>
                </a:solidFill>
                <a:effectLst>
                  <a:outerShdw blurRad="38100" dist="38100" dir="2700000" algn="tl">
                    <a:srgbClr val="000000">
                      <a:alpha val="43137"/>
                    </a:srgbClr>
                  </a:outerShdw>
                </a:effectLst>
              </a:rPr>
            </a:br>
            <a:r>
              <a:rPr lang="ru-RU" sz="2400" b="1" dirty="0">
                <a:solidFill>
                  <a:srgbClr val="0000CC"/>
                </a:solidFill>
                <a:effectLst>
                  <a:outerShdw blurRad="38100" dist="38100" dir="2700000" algn="tl">
                    <a:srgbClr val="000000">
                      <a:alpha val="43137"/>
                    </a:srgbClr>
                  </a:outerShdw>
                </a:effectLst>
              </a:rPr>
              <a:t>	</a:t>
            </a:r>
            <a:r>
              <a:rPr lang="ru-RU" sz="2400" b="1" dirty="0" smtClean="0">
                <a:solidFill>
                  <a:srgbClr val="0000CC"/>
                </a:solidFill>
                <a:effectLst>
                  <a:outerShdw blurRad="38100" dist="38100" dir="2700000" algn="tl">
                    <a:srgbClr val="000000">
                      <a:alpha val="43137"/>
                    </a:srgbClr>
                  </a:outerShdw>
                </a:effectLst>
              </a:rPr>
              <a:t>Главная </a:t>
            </a:r>
            <a:r>
              <a:rPr lang="ru-RU" sz="2400" b="1" dirty="0">
                <a:solidFill>
                  <a:srgbClr val="0000CC"/>
                </a:solidFill>
                <a:effectLst>
                  <a:outerShdw blurRad="38100" dist="38100" dir="2700000" algn="tl">
                    <a:srgbClr val="000000">
                      <a:alpha val="43137"/>
                    </a:srgbClr>
                  </a:outerShdw>
                </a:effectLst>
              </a:rPr>
              <a:t>задача наставника — помочь молодому учителю адаптироваться в условиях педагогической среды, реализовать себя, развить личностные качества, коммуникативные и управленческие умения, создать ему условия, направленные на активизацию всей его педагогической деятельности, на разработку учебно-методического обеспечения учебного процесса.</a:t>
            </a:r>
          </a:p>
        </p:txBody>
      </p:sp>
    </p:spTree>
    <p:extLst>
      <p:ext uri="{BB962C8B-B14F-4D97-AF65-F5344CB8AC3E}">
        <p14:creationId xmlns:p14="http://schemas.microsoft.com/office/powerpoint/2010/main" val="374045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10" y="923498"/>
            <a:ext cx="10254523" cy="4644788"/>
          </a:xfrm>
        </p:spPr>
        <p:txBody>
          <a:bodyPr>
            <a:normAutofit fontScale="90000"/>
          </a:bodyPr>
          <a:lstStyle/>
          <a:p>
            <a:pPr>
              <a:lnSpc>
                <a:spcPct val="150000"/>
              </a:lnSpc>
            </a:pPr>
            <a:r>
              <a:rPr lang="ru-RU" sz="2700" b="1" dirty="0" smtClean="0">
                <a:solidFill>
                  <a:srgbClr val="4201F9"/>
                </a:solidFill>
                <a:effectLst>
                  <a:outerShdw blurRad="38100" dist="38100" dir="2700000" algn="tl">
                    <a:srgbClr val="000000">
                      <a:alpha val="43137"/>
                    </a:srgbClr>
                  </a:outerShdw>
                </a:effectLst>
              </a:rPr>
              <a:t>                    </a:t>
            </a:r>
            <a:r>
              <a:rPr lang="ru-RU" sz="2700" b="1" dirty="0" smtClean="0">
                <a:solidFill>
                  <a:srgbClr val="FF0000"/>
                </a:solidFill>
                <a:effectLst>
                  <a:outerShdw blurRad="38100" dist="38100" dir="2700000" algn="tl">
                    <a:srgbClr val="000000">
                      <a:alpha val="43137"/>
                    </a:srgbClr>
                  </a:outerShdw>
                </a:effectLst>
              </a:rPr>
              <a:t>Стратегия </a:t>
            </a:r>
            <a:r>
              <a:rPr lang="ru-RU" sz="2700" b="1" dirty="0" err="1">
                <a:solidFill>
                  <a:srgbClr val="FF0000"/>
                </a:solidFill>
                <a:effectLst>
                  <a:outerShdw blurRad="38100" dist="38100" dir="2700000" algn="tl">
                    <a:srgbClr val="000000">
                      <a:alpha val="43137"/>
                    </a:srgbClr>
                  </a:outerShdw>
                </a:effectLst>
              </a:rPr>
              <a:t>депрофессионализации</a:t>
            </a:r>
            <a:r>
              <a:rPr lang="ru-RU" sz="2400" b="1" dirty="0">
                <a:solidFill>
                  <a:srgbClr val="4201F9"/>
                </a:solidFill>
                <a:effectLst>
                  <a:outerShdw blurRad="38100" dist="38100" dir="2700000" algn="tl">
                    <a:srgbClr val="000000">
                      <a:alpha val="43137"/>
                    </a:srgbClr>
                  </a:outerShdw>
                </a:effectLst>
              </a:rPr>
              <a:t/>
            </a:r>
            <a:br>
              <a:rPr lang="ru-RU" sz="2400" b="1" dirty="0">
                <a:solidFill>
                  <a:srgbClr val="4201F9"/>
                </a:solidFill>
                <a:effectLst>
                  <a:outerShdw blurRad="38100" dist="38100" dir="2700000" algn="tl">
                    <a:srgbClr val="000000">
                      <a:alpha val="43137"/>
                    </a:srgbClr>
                  </a:outerShdw>
                </a:effectLst>
              </a:rPr>
            </a:br>
            <a:r>
              <a:rPr lang="ru-RU" sz="2400" dirty="0">
                <a:solidFill>
                  <a:srgbClr val="0070C0"/>
                </a:solidFill>
              </a:rPr>
              <a:t/>
            </a:r>
            <a:br>
              <a:rPr lang="ru-RU" sz="2400" dirty="0">
                <a:solidFill>
                  <a:srgbClr val="0070C0"/>
                </a:solidFill>
              </a:rPr>
            </a:br>
            <a:r>
              <a:rPr lang="ru-RU" sz="2400" dirty="0">
                <a:solidFill>
                  <a:srgbClr val="0070C0"/>
                </a:solidFill>
              </a:rPr>
              <a:t>	</a:t>
            </a:r>
            <a:r>
              <a:rPr lang="ru-RU" sz="2400" b="1" dirty="0">
                <a:solidFill>
                  <a:srgbClr val="0000CC"/>
                </a:solidFill>
                <a:effectLst>
                  <a:outerShdw blurRad="38100" dist="38100" dir="2700000" algn="tl">
                    <a:srgbClr val="000000">
                      <a:alpha val="43137"/>
                    </a:srgbClr>
                  </a:outerShdw>
                </a:effectLst>
              </a:rPr>
              <a:t>Педагог </a:t>
            </a:r>
            <a:r>
              <a:rPr lang="ru-RU" sz="2400" b="1" dirty="0" err="1">
                <a:solidFill>
                  <a:srgbClr val="0000CC"/>
                </a:solidFill>
                <a:effectLst>
                  <a:outerShdw blurRad="38100" dist="38100" dir="2700000" algn="tl">
                    <a:srgbClr val="000000">
                      <a:alpha val="43137"/>
                    </a:srgbClr>
                  </a:outerShdw>
                </a:effectLst>
              </a:rPr>
              <a:t>сущностно</a:t>
            </a:r>
            <a:r>
              <a:rPr lang="ru-RU" sz="2400" b="1" dirty="0">
                <a:solidFill>
                  <a:srgbClr val="0000CC"/>
                </a:solidFill>
                <a:effectLst>
                  <a:outerShdw blurRad="38100" dist="38100" dir="2700000" algn="tl">
                    <a:srgbClr val="000000">
                      <a:alpha val="43137"/>
                    </a:srgbClr>
                  </a:outerShdw>
                </a:effectLst>
              </a:rPr>
              <a:t> беспомощен перед «лицом» многочисленных требований к нему. Скудность личностных ресурсов также не позволяет педагогу адекватно оценить и «использовать» объективно  существующие ресурсы. Неизбежным следствием такого «положения дел</a:t>
            </a:r>
            <a:r>
              <a:rPr lang="ru-RU" sz="2400" b="1" dirty="0" smtClean="0">
                <a:solidFill>
                  <a:srgbClr val="0000CC"/>
                </a:solidFill>
                <a:effectLst>
                  <a:outerShdw blurRad="38100" dist="38100" dir="2700000" algn="tl">
                    <a:srgbClr val="000000">
                      <a:alpha val="43137"/>
                    </a:srgbClr>
                  </a:outerShdw>
                </a:effectLst>
              </a:rPr>
              <a:t>» </a:t>
            </a:r>
            <a:r>
              <a:rPr lang="ru-RU" sz="2400" b="1" dirty="0">
                <a:solidFill>
                  <a:srgbClr val="0000CC"/>
                </a:solidFill>
                <a:effectLst>
                  <a:outerShdw blurRad="38100" dist="38100" dir="2700000" algn="tl">
                    <a:srgbClr val="000000">
                      <a:alpha val="43137"/>
                    </a:srgbClr>
                  </a:outerShdw>
                </a:effectLst>
              </a:rPr>
              <a:t>является </a:t>
            </a:r>
            <a:r>
              <a:rPr lang="ru-RU" sz="2400" b="1" dirty="0" err="1">
                <a:solidFill>
                  <a:srgbClr val="0000CC"/>
                </a:solidFill>
                <a:effectLst>
                  <a:outerShdw blurRad="38100" dist="38100" dir="2700000" algn="tl">
                    <a:srgbClr val="000000">
                      <a:alpha val="43137"/>
                    </a:srgbClr>
                  </a:outerShdw>
                </a:effectLst>
              </a:rPr>
              <a:t>депрофессионализация</a:t>
            </a:r>
            <a:r>
              <a:rPr lang="ru-RU" sz="2400" b="1" dirty="0">
                <a:solidFill>
                  <a:srgbClr val="0000CC"/>
                </a:solidFill>
                <a:effectLst>
                  <a:outerShdw blurRad="38100" dist="38100" dir="2700000" algn="tl">
                    <a:srgbClr val="000000">
                      <a:alpha val="43137"/>
                    </a:srgbClr>
                  </a:outerShdw>
                </a:effectLst>
              </a:rPr>
              <a:t> педагога на определенном этапе профессионального развития и «уход</a:t>
            </a:r>
            <a:r>
              <a:rPr lang="ru-RU" sz="2400" b="1" dirty="0" smtClean="0">
                <a:solidFill>
                  <a:srgbClr val="0000CC"/>
                </a:solidFill>
                <a:effectLst>
                  <a:outerShdw blurRad="38100" dist="38100" dir="2700000" algn="tl">
                    <a:srgbClr val="000000">
                      <a:alpha val="43137"/>
                    </a:srgbClr>
                  </a:outerShdw>
                </a:effectLst>
              </a:rPr>
              <a:t>» </a:t>
            </a:r>
            <a:r>
              <a:rPr lang="ru-RU" sz="2400" b="1" dirty="0">
                <a:solidFill>
                  <a:srgbClr val="0000CC"/>
                </a:solidFill>
                <a:effectLst>
                  <a:outerShdw blurRad="38100" dist="38100" dir="2700000" algn="tl">
                    <a:srgbClr val="000000">
                      <a:alpha val="43137"/>
                    </a:srgbClr>
                  </a:outerShdw>
                </a:effectLst>
              </a:rPr>
              <a:t>из профессии. </a:t>
            </a:r>
            <a:br>
              <a:rPr lang="ru-RU" sz="2400" b="1" dirty="0">
                <a:solidFill>
                  <a:srgbClr val="0000CC"/>
                </a:solidFill>
                <a:effectLst>
                  <a:outerShdw blurRad="38100" dist="38100" dir="2700000" algn="tl">
                    <a:srgbClr val="000000">
                      <a:alpha val="43137"/>
                    </a:srgbClr>
                  </a:outerShdw>
                </a:effectLst>
              </a:rPr>
            </a:br>
            <a:endParaRPr lang="ru-RU" sz="2400" b="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214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a:bodyPr>
          <a:lstStyle/>
          <a:p>
            <a:pPr algn="ctr">
              <a:lnSpc>
                <a:spcPct val="150000"/>
              </a:lnSpc>
            </a:pPr>
            <a:r>
              <a:rPr lang="ru-RU" sz="2800" b="1" dirty="0">
                <a:solidFill>
                  <a:srgbClr val="FF0000"/>
                </a:solidFill>
                <a:effectLst>
                  <a:outerShdw blurRad="38100" dist="38100" dir="2700000" algn="tl">
                    <a:srgbClr val="000000">
                      <a:alpha val="43137"/>
                    </a:srgbClr>
                  </a:outerShdw>
                </a:effectLst>
              </a:rPr>
              <a:t>Что такое адаптация молодого специалиста</a:t>
            </a:r>
            <a:r>
              <a:rPr lang="ru-RU" sz="2800" b="1" dirty="0" smtClean="0">
                <a:solidFill>
                  <a:srgbClr val="FF0000"/>
                </a:solidFill>
                <a:effectLst>
                  <a:outerShdw blurRad="38100" dist="38100" dir="2700000" algn="tl">
                    <a:srgbClr val="000000">
                      <a:alpha val="43137"/>
                    </a:srgbClr>
                  </a:outerShdw>
                </a:effectLst>
              </a:rPr>
              <a:t>?</a:t>
            </a:r>
            <a:br>
              <a:rPr lang="ru-RU" sz="2800" b="1" dirty="0" smtClean="0">
                <a:solidFill>
                  <a:srgbClr val="FF0000"/>
                </a:solidFill>
                <a:effectLst>
                  <a:outerShdw blurRad="38100" dist="38100" dir="2700000" algn="tl">
                    <a:srgbClr val="000000">
                      <a:alpha val="43137"/>
                    </a:srgbClr>
                  </a:outerShdw>
                </a:effectLst>
              </a:rPr>
            </a:br>
            <a:r>
              <a:rPr lang="ru-RU" sz="2400" b="1" dirty="0">
                <a:solidFill>
                  <a:srgbClr val="0000CC"/>
                </a:solidFill>
                <a:effectLst>
                  <a:outerShdw blurRad="38100" dist="38100" dir="2700000" algn="tl">
                    <a:srgbClr val="000000">
                      <a:alpha val="43137"/>
                    </a:srgbClr>
                  </a:outerShdw>
                </a:effectLst>
              </a:rPr>
              <a:t/>
            </a:r>
            <a:br>
              <a:rPr lang="ru-RU" sz="2400" b="1" dirty="0">
                <a:solidFill>
                  <a:srgbClr val="0000CC"/>
                </a:solidFill>
                <a:effectLst>
                  <a:outerShdw blurRad="38100" dist="38100" dir="2700000" algn="tl">
                    <a:srgbClr val="000000">
                      <a:alpha val="43137"/>
                    </a:srgbClr>
                  </a:outerShdw>
                </a:effectLst>
              </a:rPr>
            </a:br>
            <a:r>
              <a:rPr lang="ru-RU" sz="2400" b="1" dirty="0">
                <a:solidFill>
                  <a:srgbClr val="0000CC"/>
                </a:solidFill>
                <a:effectLst>
                  <a:outerShdw blurRad="38100" dist="38100" dir="2700000" algn="tl">
                    <a:srgbClr val="000000">
                      <a:alpha val="43137"/>
                    </a:srgbClr>
                  </a:outerShdw>
                </a:effectLst>
              </a:rPr>
              <a:t>Адаптация молодого специалиста - это механизм гибкого перестроения к изменяющимся условиям жизни, а также активное овладение нормами коллективного профессионального общения, производственными знаниями, соблюдение традиций организации. Безусловно, данная тема актуальна, так как эффективность деятельности каждого специалиста зависит не только от степени адаптации на профессиональном уровне, но и от социально-психологической атмосферы в коллективе.</a:t>
            </a:r>
          </a:p>
        </p:txBody>
      </p:sp>
    </p:spTree>
    <p:extLst>
      <p:ext uri="{BB962C8B-B14F-4D97-AF65-F5344CB8AC3E}">
        <p14:creationId xmlns:p14="http://schemas.microsoft.com/office/powerpoint/2010/main" val="395700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605" y="334852"/>
            <a:ext cx="10254523" cy="6336404"/>
          </a:xfrm>
        </p:spPr>
        <p:txBody>
          <a:bodyPr>
            <a:noAutofit/>
          </a:bodyPr>
          <a:lstStyle/>
          <a:p>
            <a:r>
              <a:rPr lang="ru-RU" sz="1600" dirty="0" smtClean="0">
                <a:solidFill>
                  <a:srgbClr val="0070C0"/>
                </a:solidFill>
                <a:effectLst>
                  <a:outerShdw blurRad="38100" dist="38100" dir="2700000" algn="tl">
                    <a:srgbClr val="000000">
                      <a:alpha val="43137"/>
                    </a:srgbClr>
                  </a:outerShdw>
                </a:effectLst>
              </a:rPr>
              <a:t>                                                      </a:t>
            </a:r>
            <a:r>
              <a:rPr lang="ru-RU" sz="1600" b="1" dirty="0" smtClean="0">
                <a:solidFill>
                  <a:srgbClr val="FF0000"/>
                </a:solidFill>
                <a:effectLst>
                  <a:outerShdw blurRad="38100" dist="38100" dir="2700000" algn="tl">
                    <a:srgbClr val="000000">
                      <a:alpha val="43137"/>
                    </a:srgbClr>
                  </a:outerShdw>
                </a:effectLst>
              </a:rPr>
              <a:t>НОРМАТИВНО-ПРАВОВАЯ </a:t>
            </a:r>
            <a:r>
              <a:rPr lang="ru-RU" sz="1600" b="1" dirty="0">
                <a:solidFill>
                  <a:srgbClr val="FF0000"/>
                </a:solidFill>
                <a:effectLst>
                  <a:outerShdw blurRad="38100" dist="38100" dir="2700000" algn="tl">
                    <a:srgbClr val="000000">
                      <a:alpha val="43137"/>
                    </a:srgbClr>
                  </a:outerShdw>
                </a:effectLst>
              </a:rPr>
              <a:t>БАЗА</a:t>
            </a:r>
            <a:br>
              <a:rPr lang="ru-RU" sz="1600" b="1" dirty="0">
                <a:solidFill>
                  <a:srgbClr val="FF0000"/>
                </a:solidFill>
                <a:effectLst>
                  <a:outerShdw blurRad="38100" dist="38100" dir="2700000" algn="tl">
                    <a:srgbClr val="000000">
                      <a:alpha val="43137"/>
                    </a:srgbClr>
                  </a:outerShdw>
                </a:effectLst>
              </a:rPr>
            </a:br>
            <a:r>
              <a:rPr lang="ru-RU" sz="1600" i="1" dirty="0">
                <a:solidFill>
                  <a:srgbClr val="0000CC"/>
                </a:solidFill>
                <a:effectLst>
                  <a:outerShdw blurRad="38100" dist="38100" dir="2700000" algn="tl">
                    <a:srgbClr val="000000">
                      <a:alpha val="43137"/>
                    </a:srgbClr>
                  </a:outerShdw>
                </a:effectLst>
              </a:rPr>
              <a:t>Настоящие методические рекомендации разработаны с учетом требований следующих</a:t>
            </a:r>
            <a:br>
              <a:rPr lang="ru-RU" sz="1600" i="1" dirty="0">
                <a:solidFill>
                  <a:srgbClr val="0000CC"/>
                </a:solidFill>
                <a:effectLst>
                  <a:outerShdw blurRad="38100" dist="38100" dir="2700000" algn="tl">
                    <a:srgbClr val="000000">
                      <a:alpha val="43137"/>
                    </a:srgbClr>
                  </a:outerShdw>
                </a:effectLst>
              </a:rPr>
            </a:br>
            <a:r>
              <a:rPr lang="ru-RU" sz="1600" i="1" dirty="0">
                <a:solidFill>
                  <a:srgbClr val="0000CC"/>
                </a:solidFill>
                <a:effectLst>
                  <a:outerShdw blurRad="38100" dist="38100" dir="2700000" algn="tl">
                    <a:srgbClr val="000000">
                      <a:alpha val="43137"/>
                    </a:srgbClr>
                  </a:outerShdw>
                </a:effectLst>
              </a:rPr>
              <a:t>правовых и нормативных документов</a:t>
            </a:r>
            <a:r>
              <a:rPr lang="ru-RU" sz="1600" dirty="0">
                <a:solidFill>
                  <a:srgbClr val="0000CC"/>
                </a:solidFill>
                <a:effectLst>
                  <a:outerShdw blurRad="38100" dist="38100" dir="2700000" algn="tl">
                    <a:srgbClr val="000000">
                      <a:alpha val="43137"/>
                    </a:srgbClr>
                  </a:outerShdw>
                </a:effectLst>
              </a:rPr>
              <a:t>:</a:t>
            </a:r>
            <a:br>
              <a:rPr lang="ru-RU" sz="1600" dirty="0">
                <a:solidFill>
                  <a:srgbClr val="0000CC"/>
                </a:solidFill>
                <a:effectLst>
                  <a:outerShdw blurRad="38100" dist="38100" dir="2700000" algn="tl">
                    <a:srgbClr val="000000">
                      <a:alpha val="43137"/>
                    </a:srgbClr>
                  </a:outerShdw>
                </a:effectLst>
              </a:rPr>
            </a:br>
            <a:r>
              <a:rPr lang="ru-RU" sz="1800" dirty="0">
                <a:solidFill>
                  <a:srgbClr val="0000CC"/>
                </a:solidFill>
                <a:effectLst>
                  <a:outerShdw blurRad="38100" dist="38100" dir="2700000" algn="tl">
                    <a:srgbClr val="000000">
                      <a:alpha val="43137"/>
                    </a:srgbClr>
                  </a:outerShdw>
                </a:effectLst>
              </a:rPr>
              <a:t> Трудовой кодекс РФ;</a:t>
            </a:r>
            <a:br>
              <a:rPr lang="ru-RU" sz="1800" dirty="0">
                <a:solidFill>
                  <a:srgbClr val="0000CC"/>
                </a:solidFill>
                <a:effectLst>
                  <a:outerShdw blurRad="38100" dist="38100" dir="2700000" algn="tl">
                    <a:srgbClr val="000000">
                      <a:alpha val="43137"/>
                    </a:srgbClr>
                  </a:outerShdw>
                </a:effectLst>
              </a:rPr>
            </a:br>
            <a:r>
              <a:rPr lang="ru-RU" sz="1800" dirty="0">
                <a:solidFill>
                  <a:srgbClr val="0000CC"/>
                </a:solidFill>
                <a:effectLst>
                  <a:outerShdw blurRad="38100" dist="38100" dir="2700000" algn="tl">
                    <a:srgbClr val="000000">
                      <a:alpha val="43137"/>
                    </a:srgbClr>
                  </a:outerShdw>
                </a:effectLst>
              </a:rPr>
              <a:t> Федеральный закон от 29 декабря 2012 г. №273-ФЗ «Об образовании в Российской</a:t>
            </a:r>
            <a:br>
              <a:rPr lang="ru-RU" sz="1800" dirty="0">
                <a:solidFill>
                  <a:srgbClr val="0000CC"/>
                </a:solidFill>
                <a:effectLst>
                  <a:outerShdw blurRad="38100" dist="38100" dir="2700000" algn="tl">
                    <a:srgbClr val="000000">
                      <a:alpha val="43137"/>
                    </a:srgbClr>
                  </a:outerShdw>
                </a:effectLst>
              </a:rPr>
            </a:br>
            <a:r>
              <a:rPr lang="ru-RU" sz="1800" dirty="0">
                <a:solidFill>
                  <a:srgbClr val="0000CC"/>
                </a:solidFill>
                <a:effectLst>
                  <a:outerShdw blurRad="38100" dist="38100" dir="2700000" algn="tl">
                    <a:srgbClr val="000000">
                      <a:alpha val="43137"/>
                    </a:srgbClr>
                  </a:outerShdw>
                </a:effectLst>
              </a:rPr>
              <a:t>Федерации</a:t>
            </a:r>
            <a:r>
              <a:rPr lang="ru-RU" sz="1800" dirty="0" smtClean="0">
                <a:solidFill>
                  <a:srgbClr val="0000CC"/>
                </a:solidFill>
                <a:effectLst>
                  <a:outerShdw blurRad="38100" dist="38100" dir="2700000" algn="tl">
                    <a:srgbClr val="000000">
                      <a:alpha val="43137"/>
                    </a:srgbClr>
                  </a:outerShdw>
                </a:effectLst>
              </a:rPr>
              <a:t>»;</a:t>
            </a:r>
            <a:r>
              <a:rPr lang="ru-RU" sz="1800" dirty="0">
                <a:solidFill>
                  <a:srgbClr val="0000CC"/>
                </a:solidFill>
                <a:effectLst>
                  <a:outerShdw blurRad="38100" dist="38100" dir="2700000" algn="tl">
                    <a:srgbClr val="000000">
                      <a:alpha val="43137"/>
                    </a:srgbClr>
                  </a:outerShdw>
                </a:effectLst>
              </a:rPr>
              <a:t/>
            </a:r>
            <a:br>
              <a:rPr lang="ru-RU" sz="1800" dirty="0">
                <a:solidFill>
                  <a:srgbClr val="0000CC"/>
                </a:solidFill>
                <a:effectLst>
                  <a:outerShdw blurRad="38100" dist="38100" dir="2700000" algn="tl">
                    <a:srgbClr val="000000">
                      <a:alpha val="43137"/>
                    </a:srgbClr>
                  </a:outerShdw>
                </a:effectLst>
              </a:rPr>
            </a:br>
            <a:r>
              <a:rPr lang="ru-RU" sz="1800" dirty="0">
                <a:solidFill>
                  <a:srgbClr val="0000CC"/>
                </a:solidFill>
                <a:effectLst>
                  <a:outerShdw blurRad="38100" dist="38100" dir="2700000" algn="tl">
                    <a:srgbClr val="000000">
                      <a:alpha val="43137"/>
                    </a:srgbClr>
                  </a:outerShdw>
                </a:effectLst>
              </a:rPr>
              <a:t> Письмо Министерства образования и науки Российской Федерации от 11 июля</a:t>
            </a:r>
            <a:br>
              <a:rPr lang="ru-RU" sz="1800" dirty="0">
                <a:solidFill>
                  <a:srgbClr val="0000CC"/>
                </a:solidFill>
                <a:effectLst>
                  <a:outerShdw blurRad="38100" dist="38100" dir="2700000" algn="tl">
                    <a:srgbClr val="000000">
                      <a:alpha val="43137"/>
                    </a:srgbClr>
                  </a:outerShdw>
                </a:effectLst>
              </a:rPr>
            </a:br>
            <a:r>
              <a:rPr lang="ru-RU" sz="1800" dirty="0">
                <a:solidFill>
                  <a:srgbClr val="0000CC"/>
                </a:solidFill>
                <a:effectLst>
                  <a:outerShdw blurRad="38100" dist="38100" dir="2700000" algn="tl">
                    <a:srgbClr val="000000">
                      <a:alpha val="43137"/>
                    </a:srgbClr>
                  </a:outerShdw>
                </a:effectLst>
              </a:rPr>
              <a:t>2016 г. № 326 «О мерах комплексной поддержки молодых педагогов»;</a:t>
            </a:r>
            <a:br>
              <a:rPr lang="ru-RU" sz="1800" dirty="0">
                <a:solidFill>
                  <a:srgbClr val="0000CC"/>
                </a:solidFill>
                <a:effectLst>
                  <a:outerShdw blurRad="38100" dist="38100" dir="2700000" algn="tl">
                    <a:srgbClr val="000000">
                      <a:alpha val="43137"/>
                    </a:srgbClr>
                  </a:outerShdw>
                </a:effectLst>
              </a:rPr>
            </a:br>
            <a:r>
              <a:rPr lang="ru-RU" sz="1800" dirty="0">
                <a:solidFill>
                  <a:srgbClr val="0000CC"/>
                </a:solidFill>
                <a:effectLst>
                  <a:outerShdw blurRad="38100" dist="38100" dir="2700000" algn="tl">
                    <a:srgbClr val="000000">
                      <a:alpha val="43137"/>
                    </a:srgbClr>
                  </a:outerShdw>
                </a:effectLst>
              </a:rPr>
              <a:t> Указ Президента РФ от 07.05.2018 г. № 204 «О национальных целях и</a:t>
            </a:r>
            <a:br>
              <a:rPr lang="ru-RU" sz="1800" dirty="0">
                <a:solidFill>
                  <a:srgbClr val="0000CC"/>
                </a:solidFill>
                <a:effectLst>
                  <a:outerShdw blurRad="38100" dist="38100" dir="2700000" algn="tl">
                    <a:srgbClr val="000000">
                      <a:alpha val="43137"/>
                    </a:srgbClr>
                  </a:outerShdw>
                </a:effectLst>
              </a:rPr>
            </a:br>
            <a:r>
              <a:rPr lang="ru-RU" sz="1800" dirty="0">
                <a:solidFill>
                  <a:srgbClr val="0000CC"/>
                </a:solidFill>
                <a:effectLst>
                  <a:outerShdw blurRad="38100" dist="38100" dir="2700000" algn="tl">
                    <a:srgbClr val="000000">
                      <a:alpha val="43137"/>
                    </a:srgbClr>
                  </a:outerShdw>
                </a:effectLst>
              </a:rPr>
              <a:t>стратегических задачах развития Российской Федерации на период до 2024 года»</a:t>
            </a:r>
            <a:br>
              <a:rPr lang="ru-RU" sz="1800" dirty="0">
                <a:solidFill>
                  <a:srgbClr val="0000CC"/>
                </a:solidFill>
                <a:effectLst>
                  <a:outerShdw blurRad="38100" dist="38100" dir="2700000" algn="tl">
                    <a:srgbClr val="000000">
                      <a:alpha val="43137"/>
                    </a:srgbClr>
                  </a:outerShdw>
                </a:effectLst>
              </a:rPr>
            </a:br>
            <a:r>
              <a:rPr lang="ru-RU" sz="1800" dirty="0">
                <a:solidFill>
                  <a:srgbClr val="0000CC"/>
                </a:solidFill>
                <a:effectLst>
                  <a:outerShdw blurRad="38100" dist="38100" dir="2700000" algn="tl">
                    <a:srgbClr val="000000">
                      <a:alpha val="43137"/>
                    </a:srgbClr>
                  </a:outerShdw>
                </a:effectLst>
              </a:rPr>
              <a:t> Федеральный закон от 30 декабря 2020 г. № 489-ФЗ «О молодежной политике в</a:t>
            </a:r>
            <a:br>
              <a:rPr lang="ru-RU" sz="1800" dirty="0">
                <a:solidFill>
                  <a:srgbClr val="0000CC"/>
                </a:solidFill>
                <a:effectLst>
                  <a:outerShdw blurRad="38100" dist="38100" dir="2700000" algn="tl">
                    <a:srgbClr val="000000">
                      <a:alpha val="43137"/>
                    </a:srgbClr>
                  </a:outerShdw>
                </a:effectLst>
              </a:rPr>
            </a:br>
            <a:r>
              <a:rPr lang="ru-RU" sz="1800" dirty="0">
                <a:solidFill>
                  <a:srgbClr val="0000CC"/>
                </a:solidFill>
                <a:effectLst>
                  <a:outerShdw blurRad="38100" dist="38100" dir="2700000" algn="tl">
                    <a:srgbClr val="000000">
                      <a:alpha val="43137"/>
                    </a:srgbClr>
                  </a:outerShdw>
                </a:effectLst>
              </a:rPr>
              <a:t>Российской Федерации»;</a:t>
            </a:r>
            <a:br>
              <a:rPr lang="ru-RU" sz="1800" dirty="0">
                <a:solidFill>
                  <a:srgbClr val="0000CC"/>
                </a:solidFill>
                <a:effectLst>
                  <a:outerShdw blurRad="38100" dist="38100" dir="2700000" algn="tl">
                    <a:srgbClr val="000000">
                      <a:alpha val="43137"/>
                    </a:srgbClr>
                  </a:outerShdw>
                </a:effectLst>
              </a:rPr>
            </a:br>
            <a:r>
              <a:rPr lang="ru-RU" sz="1800" dirty="0">
                <a:solidFill>
                  <a:srgbClr val="0000CC"/>
                </a:solidFill>
                <a:effectLst>
                  <a:outerShdw blurRad="38100" dist="38100" dir="2700000" algn="tl">
                    <a:srgbClr val="000000">
                      <a:alpha val="43137"/>
                    </a:srgbClr>
                  </a:outerShdw>
                </a:effectLst>
              </a:rPr>
              <a:t> Федеральные и региональные проекты «Учитель будущего», «Молодые</a:t>
            </a:r>
            <a:br>
              <a:rPr lang="ru-RU" sz="1800" dirty="0">
                <a:solidFill>
                  <a:srgbClr val="0000CC"/>
                </a:solidFill>
                <a:effectLst>
                  <a:outerShdw blurRad="38100" dist="38100" dir="2700000" algn="tl">
                    <a:srgbClr val="000000">
                      <a:alpha val="43137"/>
                    </a:srgbClr>
                  </a:outerShdw>
                </a:effectLst>
              </a:rPr>
            </a:br>
            <a:r>
              <a:rPr lang="ru-RU" sz="1800" dirty="0">
                <a:solidFill>
                  <a:srgbClr val="0000CC"/>
                </a:solidFill>
                <a:effectLst>
                  <a:outerShdw blurRad="38100" dist="38100" dir="2700000" algn="tl">
                    <a:srgbClr val="000000">
                      <a:alpha val="43137"/>
                    </a:srgbClr>
                  </a:outerShdw>
                </a:effectLst>
              </a:rPr>
              <a:t>профессионалы «Современная школа», «Успех каждого ребенка» Национального проекта</a:t>
            </a:r>
            <a:br>
              <a:rPr lang="ru-RU" sz="1800" dirty="0">
                <a:solidFill>
                  <a:srgbClr val="0000CC"/>
                </a:solidFill>
                <a:effectLst>
                  <a:outerShdw blurRad="38100" dist="38100" dir="2700000" algn="tl">
                    <a:srgbClr val="000000">
                      <a:alpha val="43137"/>
                    </a:srgbClr>
                  </a:outerShdw>
                </a:effectLst>
              </a:rPr>
            </a:br>
            <a:r>
              <a:rPr lang="ru-RU" sz="1800" dirty="0">
                <a:solidFill>
                  <a:srgbClr val="0000CC"/>
                </a:solidFill>
                <a:effectLst>
                  <a:outerShdw blurRad="38100" dist="38100" dir="2700000" algn="tl">
                    <a:srgbClr val="000000">
                      <a:alpha val="43137"/>
                    </a:srgbClr>
                  </a:outerShdw>
                </a:effectLst>
              </a:rPr>
              <a:t>«Образование».</a:t>
            </a:r>
            <a:br>
              <a:rPr lang="ru-RU" sz="1800" dirty="0">
                <a:solidFill>
                  <a:srgbClr val="0000CC"/>
                </a:solidFill>
                <a:effectLst>
                  <a:outerShdw blurRad="38100" dist="38100" dir="2700000" algn="tl">
                    <a:srgbClr val="000000">
                      <a:alpha val="43137"/>
                    </a:srgbClr>
                  </a:outerShdw>
                </a:effectLst>
              </a:rPr>
            </a:br>
            <a:r>
              <a:rPr lang="ru-RU" sz="1800" dirty="0">
                <a:solidFill>
                  <a:srgbClr val="0000CC"/>
                </a:solidFill>
                <a:effectLst>
                  <a:outerShdw blurRad="38100" dist="38100" dir="2700000" algn="tl">
                    <a:srgbClr val="000000">
                      <a:alpha val="43137"/>
                    </a:srgbClr>
                  </a:outerShdw>
                </a:effectLst>
              </a:rPr>
              <a:t> Распоряжение Министерства просвещения Российской Федерации от 25 декабря</a:t>
            </a:r>
            <a:br>
              <a:rPr lang="ru-RU" sz="1800" dirty="0">
                <a:solidFill>
                  <a:srgbClr val="0000CC"/>
                </a:solidFill>
                <a:effectLst>
                  <a:outerShdw blurRad="38100" dist="38100" dir="2700000" algn="tl">
                    <a:srgbClr val="000000">
                      <a:alpha val="43137"/>
                    </a:srgbClr>
                  </a:outerShdw>
                </a:effectLst>
              </a:rPr>
            </a:br>
            <a:r>
              <a:rPr lang="ru-RU" sz="1800" dirty="0">
                <a:solidFill>
                  <a:srgbClr val="0000CC"/>
                </a:solidFill>
                <a:effectLst>
                  <a:outerShdw blurRad="38100" dist="38100" dir="2700000" algn="tl">
                    <a:srgbClr val="000000">
                      <a:alpha val="43137"/>
                    </a:srgbClr>
                  </a:outerShdw>
                </a:effectLst>
              </a:rPr>
              <a:t>2019 г. № Р-145 «Об утверждении методологии (целевой модели) </a:t>
            </a:r>
            <a:r>
              <a:rPr lang="ru-RU" sz="1800" dirty="0" smtClean="0">
                <a:solidFill>
                  <a:srgbClr val="0000CC"/>
                </a:solidFill>
                <a:effectLst>
                  <a:outerShdw blurRad="38100" dist="38100" dir="2700000" algn="tl">
                    <a:srgbClr val="000000">
                      <a:alpha val="43137"/>
                    </a:srgbClr>
                  </a:outerShdw>
                </a:effectLst>
              </a:rPr>
              <a:t>наставничества».</a:t>
            </a:r>
            <a:r>
              <a:rPr lang="ru-RU" sz="1800" dirty="0" smtClean="0">
                <a:solidFill>
                  <a:srgbClr val="0070C0"/>
                </a:solidFill>
                <a:effectLst>
                  <a:outerShdw blurRad="38100" dist="38100" dir="2700000" algn="tl">
                    <a:srgbClr val="000000">
                      <a:alpha val="43137"/>
                    </a:srgbClr>
                  </a:outerShdw>
                </a:effectLst>
              </a:rPr>
              <a:t/>
            </a:r>
            <a:br>
              <a:rPr lang="ru-RU" sz="1800" dirty="0" smtClean="0">
                <a:solidFill>
                  <a:srgbClr val="0070C0"/>
                </a:solidFill>
                <a:effectLst>
                  <a:outerShdw blurRad="38100" dist="38100" dir="2700000" algn="tl">
                    <a:srgbClr val="000000">
                      <a:alpha val="43137"/>
                    </a:srgbClr>
                  </a:outerShdw>
                </a:effectLst>
              </a:rPr>
            </a:br>
            <a:r>
              <a:rPr lang="ru-RU" sz="1800" b="1" dirty="0" smtClean="0">
                <a:solidFill>
                  <a:srgbClr val="7030A0"/>
                </a:solidFill>
                <a:effectLst>
                  <a:outerShdw blurRad="38100" dist="38100" dir="2700000" algn="tl">
                    <a:srgbClr val="000000">
                      <a:alpha val="43137"/>
                    </a:srgbClr>
                  </a:outerShdw>
                </a:effectLst>
              </a:rPr>
              <a:t> Приказ Министерства образования Республики Тыва от 18.03.2022 №209-д «Об утверждении положения региональной целевой модели наставничества обучающихся по общеобразовательным, дополнительным программам, программам СПО, а также молодых педагогов до 35 лет, в том числе со стажем работы до 3 лет».</a:t>
            </a:r>
            <a:r>
              <a:rPr lang="ru-RU" sz="1600" b="1" dirty="0">
                <a:solidFill>
                  <a:srgbClr val="7030A0"/>
                </a:solidFill>
                <a:effectLst>
                  <a:outerShdw blurRad="38100" dist="38100" dir="2700000" algn="tl">
                    <a:srgbClr val="000000">
                      <a:alpha val="43137"/>
                    </a:srgbClr>
                  </a:outerShdw>
                </a:effectLst>
              </a:rPr>
              <a:t/>
            </a:r>
            <a:br>
              <a:rPr lang="ru-RU" sz="1600" b="1" dirty="0">
                <a:solidFill>
                  <a:srgbClr val="7030A0"/>
                </a:solidFill>
                <a:effectLst>
                  <a:outerShdw blurRad="38100" dist="38100" dir="2700000" algn="tl">
                    <a:srgbClr val="000000">
                      <a:alpha val="43137"/>
                    </a:srgbClr>
                  </a:outerShdw>
                </a:effectLst>
              </a:rPr>
            </a:br>
            <a:endParaRPr lang="ru-RU" sz="14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016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484" y="237649"/>
            <a:ext cx="10254523" cy="6420728"/>
          </a:xfrm>
        </p:spPr>
        <p:txBody>
          <a:bodyPr>
            <a:normAutofit fontScale="90000"/>
          </a:bodyPr>
          <a:lstStyle/>
          <a:p>
            <a:pPr>
              <a:lnSpc>
                <a:spcPct val="150000"/>
              </a:lnSpc>
            </a:pPr>
            <a:r>
              <a:rPr lang="ru-RU" sz="2000" b="1" dirty="0" smtClean="0">
                <a:solidFill>
                  <a:srgbClr val="0000CC"/>
                </a:solidFill>
                <a:effectLst>
                  <a:outerShdw blurRad="38100" dist="38100" dir="2700000" algn="tl">
                    <a:srgbClr val="000000">
                      <a:alpha val="43137"/>
                    </a:srgbClr>
                  </a:outerShdw>
                </a:effectLst>
              </a:rPr>
              <a:t>	По план-проспекту на 2023 </a:t>
            </a:r>
            <a:r>
              <a:rPr lang="ru-RU" sz="2000" b="1" dirty="0">
                <a:solidFill>
                  <a:srgbClr val="0000CC"/>
                </a:solidFill>
                <a:effectLst>
                  <a:outerShdw blurRad="38100" dist="38100" dir="2700000" algn="tl">
                    <a:srgbClr val="000000">
                      <a:alpha val="43137"/>
                    </a:srgbClr>
                  </a:outerShdw>
                </a:effectLst>
              </a:rPr>
              <a:t>год ГАОУ ДПО «Тувинский институт развития образования и повышения </a:t>
            </a:r>
            <a:r>
              <a:rPr lang="ru-RU" sz="2000" b="1" dirty="0" smtClean="0">
                <a:solidFill>
                  <a:srgbClr val="0000CC"/>
                </a:solidFill>
                <a:effectLst>
                  <a:outerShdw blurRad="38100" dist="38100" dir="2700000" algn="tl">
                    <a:srgbClr val="000000">
                      <a:alpha val="43137"/>
                    </a:srgbClr>
                  </a:outerShdw>
                </a:effectLst>
              </a:rPr>
              <a:t>квалификации» </a:t>
            </a:r>
            <a:r>
              <a:rPr lang="ru-RU" sz="2000" b="1" dirty="0">
                <a:solidFill>
                  <a:srgbClr val="0000CC"/>
                </a:solidFill>
                <a:effectLst>
                  <a:outerShdw blurRad="38100" dist="38100" dir="2700000" algn="tl">
                    <a:srgbClr val="000000">
                      <a:alpha val="43137"/>
                    </a:srgbClr>
                  </a:outerShdw>
                </a:effectLst>
              </a:rPr>
              <a:t>и в соответствии с планом-проспектом курсовых мероприятий на </a:t>
            </a:r>
            <a:r>
              <a:rPr lang="ru-RU" sz="2000" b="1" dirty="0" smtClean="0">
                <a:solidFill>
                  <a:srgbClr val="0000CC"/>
                </a:solidFill>
                <a:effectLst>
                  <a:outerShdw blurRad="38100" dist="38100" dir="2700000" algn="tl">
                    <a:srgbClr val="000000">
                      <a:alpha val="43137"/>
                    </a:srgbClr>
                  </a:outerShdw>
                </a:effectLst>
              </a:rPr>
              <a:t>2023 </a:t>
            </a:r>
            <a:r>
              <a:rPr lang="ru-RU" sz="2000" b="1" dirty="0">
                <a:solidFill>
                  <a:srgbClr val="0000CC"/>
                </a:solidFill>
                <a:effectLst>
                  <a:outerShdw blurRad="38100" dist="38100" dir="2700000" algn="tl">
                    <a:srgbClr val="000000">
                      <a:alpha val="43137"/>
                    </a:srgbClr>
                  </a:outerShdw>
                </a:effectLst>
              </a:rPr>
              <a:t>год </a:t>
            </a:r>
            <a:r>
              <a:rPr lang="ru-RU" sz="2000" b="1" dirty="0" smtClean="0">
                <a:solidFill>
                  <a:srgbClr val="0000CC"/>
                </a:solidFill>
                <a:effectLst>
                  <a:outerShdw blurRad="38100" dist="38100" dir="2700000" algn="tl">
                    <a:srgbClr val="000000">
                      <a:alpha val="43137"/>
                    </a:srgbClr>
                  </a:outerShdw>
                </a:effectLst>
              </a:rPr>
              <a:t>координационно-методический отдел Института провёл для наставников 2 курса повышения квалификации, также по циклу семинаров «Школа наставника» и «Школа методиста» 6 семинаров, 3 очных консультаций и 2 очных совещаний. Помимо этих мероприятий в течение года проводились многочисленные личные и дистанционные консультации наставников, молодых педагогов, методистов муниципалитетов (</a:t>
            </a:r>
            <a:r>
              <a:rPr lang="ru-RU" sz="2000" i="1" dirty="0" smtClean="0">
                <a:solidFill>
                  <a:srgbClr val="0000CC"/>
                </a:solidFill>
                <a:effectLst>
                  <a:outerShdw blurRad="38100" dist="38100" dir="2700000" algn="tl">
                    <a:srgbClr val="000000">
                      <a:alpha val="43137"/>
                    </a:srgbClr>
                  </a:outerShdw>
                </a:effectLst>
              </a:rPr>
              <a:t>осуществление методического сопровождения</a:t>
            </a:r>
            <a:r>
              <a:rPr lang="ru-RU" sz="2000" b="1" dirty="0" smtClean="0">
                <a:solidFill>
                  <a:srgbClr val="0000CC"/>
                </a:solidFill>
                <a:effectLst>
                  <a:outerShdw blurRad="38100" dist="38100" dir="2700000" algn="tl">
                    <a:srgbClr val="000000">
                      <a:alpha val="43137"/>
                    </a:srgbClr>
                  </a:outerShdw>
                </a:effectLst>
              </a:rPr>
              <a:t>). Приняли участие </a:t>
            </a:r>
            <a:r>
              <a:rPr lang="ru-RU" sz="2000" b="1" dirty="0">
                <a:solidFill>
                  <a:srgbClr val="0000CC"/>
                </a:solidFill>
                <a:effectLst>
                  <a:outerShdw blurRad="38100" dist="38100" dir="2700000" algn="tl">
                    <a:srgbClr val="000000">
                      <a:alpha val="43137"/>
                    </a:srgbClr>
                  </a:outerShdw>
                </a:effectLst>
              </a:rPr>
              <a:t>в </a:t>
            </a:r>
            <a:r>
              <a:rPr lang="ru-RU" sz="2000" b="1" dirty="0" smtClean="0">
                <a:solidFill>
                  <a:srgbClr val="0000CC"/>
                </a:solidFill>
                <a:effectLst>
                  <a:outerShdw blurRad="38100" dist="38100" dir="2700000" algn="tl">
                    <a:srgbClr val="000000">
                      <a:alpha val="43137"/>
                    </a:srgbClr>
                  </a:outerShdw>
                </a:effectLst>
              </a:rPr>
              <a:t>региональном заочном конкурсе </a:t>
            </a:r>
            <a:r>
              <a:rPr lang="ru-RU" sz="2000" b="1" dirty="0">
                <a:solidFill>
                  <a:srgbClr val="0000CC"/>
                </a:solidFill>
                <a:effectLst>
                  <a:outerShdw blurRad="38100" dist="38100" dir="2700000" algn="tl">
                    <a:srgbClr val="000000">
                      <a:alpha val="43137"/>
                    </a:srgbClr>
                  </a:outerShdw>
                </a:effectLst>
              </a:rPr>
              <a:t>«Лучшая модель муниципального </a:t>
            </a:r>
            <a:r>
              <a:rPr lang="ru-RU" sz="2000" b="1" dirty="0" err="1">
                <a:solidFill>
                  <a:srgbClr val="0000CC"/>
                </a:solidFill>
                <a:effectLst>
                  <a:outerShdw blurRad="38100" dist="38100" dir="2700000" algn="tl">
                    <a:srgbClr val="000000">
                      <a:alpha val="43137"/>
                    </a:srgbClr>
                  </a:outerShdw>
                </a:effectLst>
              </a:rPr>
              <a:t>тьюторского</a:t>
            </a:r>
            <a:r>
              <a:rPr lang="ru-RU" sz="2000" b="1" dirty="0">
                <a:solidFill>
                  <a:srgbClr val="0000CC"/>
                </a:solidFill>
                <a:effectLst>
                  <a:outerShdw blurRad="38100" dist="38100" dir="2700000" algn="tl">
                    <a:srgbClr val="000000">
                      <a:alpha val="43137"/>
                    </a:srgbClr>
                  </a:outerShdw>
                </a:effectLst>
              </a:rPr>
              <a:t> сопровождения </a:t>
            </a:r>
            <a:r>
              <a:rPr lang="ru-RU" sz="2000" b="1" dirty="0" smtClean="0">
                <a:solidFill>
                  <a:srgbClr val="0000CC"/>
                </a:solidFill>
                <a:effectLst>
                  <a:outerShdw blurRad="38100" dist="38100" dir="2700000" algn="tl">
                    <a:srgbClr val="000000">
                      <a:alpha val="43137"/>
                    </a:srgbClr>
                  </a:outerShdw>
                </a:effectLst>
              </a:rPr>
              <a:t>педагога.</a:t>
            </a:r>
            <a:br>
              <a:rPr lang="ru-RU" sz="2000" b="1" dirty="0" smtClean="0">
                <a:solidFill>
                  <a:srgbClr val="0000CC"/>
                </a:solidFill>
                <a:effectLst>
                  <a:outerShdw blurRad="38100" dist="38100" dir="2700000" algn="tl">
                    <a:srgbClr val="000000">
                      <a:alpha val="43137"/>
                    </a:srgbClr>
                  </a:outerShdw>
                </a:effectLst>
              </a:rPr>
            </a:br>
            <a:r>
              <a:rPr lang="ru-RU" sz="2000" b="1" dirty="0" smtClean="0">
                <a:solidFill>
                  <a:srgbClr val="0000CC"/>
                </a:solidFill>
                <a:effectLst>
                  <a:outerShdw blurRad="38100" dist="38100" dir="2700000" algn="tl">
                    <a:srgbClr val="000000">
                      <a:alpha val="43137"/>
                    </a:srgbClr>
                  </a:outerShdw>
                </a:effectLst>
              </a:rPr>
              <a:t>	Также отдел является региональным координатором 2 конкурсов педагогического мастерства «Учитель года в номинации «Молодой специалист», и с прошлого года «Лучший наставник Республики Тыва». </a:t>
            </a:r>
            <a:r>
              <a:rPr lang="ru-RU" sz="2000" b="1" dirty="0">
                <a:solidFill>
                  <a:srgbClr val="0000CC"/>
                </a:solidFill>
                <a:effectLst>
                  <a:outerShdw blurRad="38100" dist="38100" dir="2700000" algn="tl">
                    <a:srgbClr val="000000">
                      <a:alpha val="43137"/>
                    </a:srgbClr>
                  </a:outerShdw>
                </a:effectLst>
              </a:rPr>
              <a:t/>
            </a:r>
            <a:br>
              <a:rPr lang="ru-RU" sz="2000" b="1" dirty="0">
                <a:solidFill>
                  <a:srgbClr val="0000CC"/>
                </a:solidFill>
                <a:effectLst>
                  <a:outerShdw blurRad="38100" dist="38100" dir="2700000" algn="tl">
                    <a:srgbClr val="000000">
                      <a:alpha val="43137"/>
                    </a:srgbClr>
                  </a:outerShdw>
                </a:effectLst>
              </a:rPr>
            </a:br>
            <a:endParaRPr lang="ru-RU" sz="2000" b="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69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601" y="430197"/>
            <a:ext cx="9620766" cy="6127589"/>
          </a:xfrm>
        </p:spPr>
        <p:txBody>
          <a:bodyPr>
            <a:normAutofit/>
          </a:bodyPr>
          <a:lstStyle/>
          <a:p>
            <a:pPr algn="ctr"/>
            <a:r>
              <a:rPr lang="ru-RU" sz="4800" b="1" dirty="0" smtClean="0">
                <a:effectLst>
                  <a:outerShdw blurRad="38100" dist="38100" dir="2700000" algn="tl">
                    <a:srgbClr val="000000">
                      <a:alpha val="43137"/>
                    </a:srgbClr>
                  </a:outerShdw>
                </a:effectLst>
              </a:rPr>
              <a:t/>
            </a:r>
            <a:br>
              <a:rPr lang="ru-RU" sz="4800" b="1" dirty="0" smtClean="0">
                <a:effectLst>
                  <a:outerShdw blurRad="38100" dist="38100" dir="2700000" algn="tl">
                    <a:srgbClr val="000000">
                      <a:alpha val="43137"/>
                    </a:srgbClr>
                  </a:outerShdw>
                </a:effectLst>
              </a:rPr>
            </a:br>
            <a:r>
              <a:rPr lang="ru-RU" sz="4800" b="1" dirty="0">
                <a:effectLst>
                  <a:outerShdw blurRad="38100" dist="38100" dir="2700000" algn="tl">
                    <a:srgbClr val="000000">
                      <a:alpha val="43137"/>
                    </a:srgbClr>
                  </a:outerShdw>
                </a:effectLst>
              </a:rPr>
              <a:t/>
            </a:r>
            <a:br>
              <a:rPr lang="ru-RU" sz="4800" b="1" dirty="0">
                <a:effectLst>
                  <a:outerShdw blurRad="38100" dist="38100" dir="2700000" algn="tl">
                    <a:srgbClr val="000000">
                      <a:alpha val="43137"/>
                    </a:srgbClr>
                  </a:outerShdw>
                </a:effectLst>
              </a:rPr>
            </a:br>
            <a:endParaRPr lang="ru-RU" sz="4800" b="1" dirty="0">
              <a:solidFill>
                <a:schemeClr val="tx2">
                  <a:lumMod val="75000"/>
                </a:schemeClr>
              </a:solidFill>
              <a:effectLst>
                <a:outerShdw blurRad="38100" dist="38100" dir="2700000" algn="tl">
                  <a:srgbClr val="000000">
                    <a:alpha val="43137"/>
                  </a:srgbClr>
                </a:outerShdw>
              </a:effectLst>
            </a:endParaRPr>
          </a:p>
        </p:txBody>
      </p:sp>
      <p:sp>
        <p:nvSpPr>
          <p:cNvPr id="3" name="Прямоугольник 2"/>
          <p:cNvSpPr/>
          <p:nvPr/>
        </p:nvSpPr>
        <p:spPr>
          <a:xfrm>
            <a:off x="334602" y="430197"/>
            <a:ext cx="9068996" cy="646331"/>
          </a:xfrm>
          <a:prstGeom prst="rect">
            <a:avLst/>
          </a:prstGeom>
        </p:spPr>
        <p:txBody>
          <a:bodyPr wrap="square">
            <a:spAutoFit/>
          </a:bodyPr>
          <a:lstStyle/>
          <a:p>
            <a:r>
              <a:rPr lang="ru-RU" b="1" dirty="0">
                <a:solidFill>
                  <a:srgbClr val="0000CC"/>
                </a:solidFill>
              </a:rPr>
              <a:t>По данным, полученным на 15 декабря 2023 года, целевая модель наставничества в республике внедрена 100%. </a:t>
            </a:r>
          </a:p>
        </p:txBody>
      </p:sp>
      <p:graphicFrame>
        <p:nvGraphicFramePr>
          <p:cNvPr id="4" name="Таблица 3"/>
          <p:cNvGraphicFramePr>
            <a:graphicFrameLocks noGrp="1"/>
          </p:cNvGraphicFramePr>
          <p:nvPr>
            <p:extLst>
              <p:ext uri="{D42A27DB-BD31-4B8C-83A1-F6EECF244321}">
                <p14:modId xmlns:p14="http://schemas.microsoft.com/office/powerpoint/2010/main" val="2226781248"/>
              </p:ext>
            </p:extLst>
          </p:nvPr>
        </p:nvGraphicFramePr>
        <p:xfrm>
          <a:off x="437882" y="1484808"/>
          <a:ext cx="8757634" cy="3968114"/>
        </p:xfrm>
        <a:graphic>
          <a:graphicData uri="http://schemas.openxmlformats.org/drawingml/2006/table">
            <a:tbl>
              <a:tblPr firstRow="1" firstCol="1" bandRow="1"/>
              <a:tblGrid>
                <a:gridCol w="5112912"/>
                <a:gridCol w="1416676"/>
                <a:gridCol w="2228046"/>
              </a:tblGrid>
              <a:tr h="900202">
                <a:tc>
                  <a:txBody>
                    <a:bodyPr/>
                    <a:lstStyle/>
                    <a:p>
                      <a:pPr algn="ctr">
                        <a:lnSpc>
                          <a:spcPct val="107000"/>
                        </a:lnSpc>
                        <a:spcAft>
                          <a:spcPts val="800"/>
                        </a:spcAft>
                      </a:pPr>
                      <a:r>
                        <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Образовательные организации</a:t>
                      </a:r>
                      <a:endParaRPr lang="ru-R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Общее количество</a:t>
                      </a:r>
                      <a:endParaRPr lang="ru-R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Количество, принявших участие в мониторинге</a:t>
                      </a:r>
                      <a:endParaRPr lang="ru-R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792">
                <a:tc>
                  <a:txBody>
                    <a:bodyPr/>
                    <a:lstStyle/>
                    <a:p>
                      <a:pPr algn="l">
                        <a:lnSpc>
                          <a:spcPct val="107000"/>
                        </a:lnSpc>
                        <a:spcAft>
                          <a:spcPts val="800"/>
                        </a:spcAft>
                      </a:pPr>
                      <a:r>
                        <a:rPr lang="ru-RU"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Дошкольные образовательные учреждения</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200</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200</a:t>
                      </a:r>
                      <a:endParaRPr lang="ru-RU" sz="14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897">
                <a:tc>
                  <a:txBody>
                    <a:bodyPr/>
                    <a:lstStyle/>
                    <a:p>
                      <a:pPr algn="l">
                        <a:lnSpc>
                          <a:spcPct val="107000"/>
                        </a:lnSpc>
                        <a:spcAft>
                          <a:spcPts val="800"/>
                        </a:spcAft>
                      </a:pPr>
                      <a:r>
                        <a:rPr lang="ru-RU"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Общеобразовательные организации, из них:</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171</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171</a:t>
                      </a:r>
                      <a:endParaRPr lang="ru-RU" sz="14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68">
                <a:tc>
                  <a:txBody>
                    <a:bodyPr/>
                    <a:lstStyle/>
                    <a:p>
                      <a:pPr algn="l">
                        <a:lnSpc>
                          <a:spcPct val="107000"/>
                        </a:lnSpc>
                        <a:spcAft>
                          <a:spcPts val="800"/>
                        </a:spcAft>
                      </a:pP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республиканские </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046">
                <a:tc>
                  <a:txBody>
                    <a:bodyPr/>
                    <a:lstStyle/>
                    <a:p>
                      <a:pPr algn="l">
                        <a:lnSpc>
                          <a:spcPct val="107000"/>
                        </a:lnSpc>
                        <a:spcAft>
                          <a:spcPts val="800"/>
                        </a:spcAft>
                      </a:pP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муниципальные</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158</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158</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134">
                <a:tc>
                  <a:txBody>
                    <a:bodyPr/>
                    <a:lstStyle/>
                    <a:p>
                      <a:pPr algn="l">
                        <a:lnSpc>
                          <a:spcPct val="107000"/>
                        </a:lnSpc>
                        <a:spcAft>
                          <a:spcPts val="800"/>
                        </a:spcAft>
                      </a:pPr>
                      <a:r>
                        <a:rPr lang="ru-RU"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Организации дополнительного образования, из них:</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68">
                <a:tc>
                  <a:txBody>
                    <a:bodyPr/>
                    <a:lstStyle/>
                    <a:p>
                      <a:pPr algn="l">
                        <a:lnSpc>
                          <a:spcPct val="107000"/>
                        </a:lnSpc>
                        <a:spcAft>
                          <a:spcPts val="800"/>
                        </a:spcAft>
                      </a:pPr>
                      <a:r>
                        <a:rPr lang="ru-RU" sz="18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подведомственные Минобразования РТ </a:t>
                      </a:r>
                      <a:endParaRPr lang="ru-RU" sz="14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134">
                <a:tc>
                  <a:txBody>
                    <a:bodyPr/>
                    <a:lstStyle/>
                    <a:p>
                      <a:pPr algn="l">
                        <a:lnSpc>
                          <a:spcPct val="107000"/>
                        </a:lnSpc>
                        <a:spcAft>
                          <a:spcPts val="800"/>
                        </a:spcAft>
                      </a:pPr>
                      <a:r>
                        <a:rPr lang="ru-RU" sz="1800" b="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Организации среднего профессионального образования</a:t>
                      </a:r>
                      <a:endParaRPr lang="ru-RU" sz="14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68">
                <a:tc>
                  <a:txBody>
                    <a:bodyPr/>
                    <a:lstStyle/>
                    <a:p>
                      <a:pPr algn="l">
                        <a:lnSpc>
                          <a:spcPct val="107000"/>
                        </a:lnSpc>
                        <a:spcAft>
                          <a:spcPts val="800"/>
                        </a:spcAft>
                      </a:pPr>
                      <a:r>
                        <a:rPr lang="ru-RU" sz="1800" b="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Итого </a:t>
                      </a:r>
                      <a:endParaRPr lang="ru-RU" sz="14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406</a:t>
                      </a:r>
                      <a:endParaRPr lang="ru-RU" sz="14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406</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6161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605" y="193184"/>
            <a:ext cx="10254523" cy="6233374"/>
          </a:xfrm>
        </p:spPr>
        <p:txBody>
          <a:bodyPr>
            <a:noAutofit/>
          </a:bodyPr>
          <a:lstStyle/>
          <a:p>
            <a:pPr algn="ctr"/>
            <a:r>
              <a:rPr lang="ru-RU" sz="2000" b="1" dirty="0">
                <a:solidFill>
                  <a:srgbClr val="0000CC"/>
                </a:solidFill>
                <a:effectLst>
                  <a:outerShdw blurRad="38100" dist="38100" dir="2700000" algn="tl">
                    <a:srgbClr val="000000">
                      <a:alpha val="43137"/>
                    </a:srgbClr>
                  </a:outerShdw>
                </a:effectLst>
              </a:rPr>
              <a:t>Доля педагогических работников, </a:t>
            </a:r>
            <a:r>
              <a:rPr lang="ru-RU" sz="2000" b="1" dirty="0" smtClean="0">
                <a:solidFill>
                  <a:srgbClr val="0000CC"/>
                </a:solidFill>
                <a:effectLst>
                  <a:outerShdw blurRad="38100" dist="38100" dir="2700000" algn="tl">
                    <a:srgbClr val="000000">
                      <a:alpha val="43137"/>
                    </a:srgbClr>
                  </a:outerShdw>
                </a:effectLst>
              </a:rPr>
              <a:t/>
            </a:r>
            <a:br>
              <a:rPr lang="ru-RU" sz="2000" b="1" dirty="0" smtClean="0">
                <a:solidFill>
                  <a:srgbClr val="0000CC"/>
                </a:solidFill>
                <a:effectLst>
                  <a:outerShdw blurRad="38100" dist="38100" dir="2700000" algn="tl">
                    <a:srgbClr val="000000">
                      <a:alpha val="43137"/>
                    </a:srgbClr>
                  </a:outerShdw>
                </a:effectLst>
              </a:rPr>
            </a:br>
            <a:r>
              <a:rPr lang="ru-RU" sz="2000" b="1" dirty="0" smtClean="0">
                <a:solidFill>
                  <a:srgbClr val="0000CC"/>
                </a:solidFill>
                <a:effectLst>
                  <a:outerShdw blurRad="38100" dist="38100" dir="2700000" algn="tl">
                    <a:srgbClr val="000000">
                      <a:alpha val="43137"/>
                    </a:srgbClr>
                  </a:outerShdw>
                </a:effectLst>
              </a:rPr>
              <a:t>охваченных </a:t>
            </a:r>
            <a:r>
              <a:rPr lang="ru-RU" sz="2000" b="1" dirty="0">
                <a:solidFill>
                  <a:srgbClr val="0000CC"/>
                </a:solidFill>
                <a:effectLst>
                  <a:outerShdw blurRad="38100" dist="38100" dir="2700000" algn="tl">
                    <a:srgbClr val="000000">
                      <a:alpha val="43137"/>
                    </a:srgbClr>
                  </a:outerShdw>
                </a:effectLst>
              </a:rPr>
              <a:t>целевой моделью </a:t>
            </a:r>
            <a:r>
              <a:rPr lang="ru-RU" sz="2000" b="1" dirty="0" smtClean="0">
                <a:solidFill>
                  <a:srgbClr val="0000CC"/>
                </a:solidFill>
                <a:effectLst>
                  <a:outerShdw blurRad="38100" dist="38100" dir="2700000" algn="tl">
                    <a:srgbClr val="000000">
                      <a:alpha val="43137"/>
                    </a:srgbClr>
                  </a:outerShdw>
                </a:effectLst>
              </a:rPr>
              <a:t>наставничества на конец 2023 года</a:t>
            </a:r>
            <a:br>
              <a:rPr lang="ru-RU" sz="2000" b="1" dirty="0" smtClean="0">
                <a:solidFill>
                  <a:srgbClr val="0000CC"/>
                </a:solidFill>
                <a:effectLst>
                  <a:outerShdw blurRad="38100" dist="38100" dir="2700000" algn="tl">
                    <a:srgbClr val="000000">
                      <a:alpha val="43137"/>
                    </a:srgbClr>
                  </a:outerShdw>
                </a:effectLst>
              </a:rPr>
            </a:br>
            <a:r>
              <a:rPr lang="ru-RU" sz="2000" b="1" dirty="0">
                <a:solidFill>
                  <a:srgbClr val="0000CC"/>
                </a:solidFill>
                <a:effectLst>
                  <a:outerShdw blurRad="38100" dist="38100" dir="2700000" algn="tl">
                    <a:srgbClr val="000000">
                      <a:alpha val="43137"/>
                    </a:srgbClr>
                  </a:outerShdw>
                </a:effectLst>
              </a:rPr>
              <a:t/>
            </a:r>
            <a:br>
              <a:rPr lang="ru-RU" sz="2000" b="1" dirty="0">
                <a:solidFill>
                  <a:srgbClr val="0000CC"/>
                </a:solidFill>
                <a:effectLst>
                  <a:outerShdw blurRad="38100" dist="38100" dir="2700000" algn="tl">
                    <a:srgbClr val="000000">
                      <a:alpha val="43137"/>
                    </a:srgbClr>
                  </a:outerShdw>
                </a:effectLst>
              </a:rPr>
            </a:br>
            <a:endParaRPr lang="ru-RU" sz="2000" b="1" dirty="0">
              <a:solidFill>
                <a:srgbClr val="0000CC"/>
              </a:solidFill>
              <a:effectLst>
                <a:outerShdw blurRad="38100" dist="38100" dir="2700000" algn="tl">
                  <a:srgbClr val="000000">
                    <a:alpha val="43137"/>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37180717"/>
              </p:ext>
            </p:extLst>
          </p:nvPr>
        </p:nvGraphicFramePr>
        <p:xfrm>
          <a:off x="395151" y="1004549"/>
          <a:ext cx="9045064" cy="2695775"/>
        </p:xfrm>
        <a:graphic>
          <a:graphicData uri="http://schemas.openxmlformats.org/drawingml/2006/table">
            <a:tbl>
              <a:tblPr firstRow="1" firstCol="1" bandRow="1"/>
              <a:tblGrid>
                <a:gridCol w="1869282"/>
                <a:gridCol w="1468116"/>
                <a:gridCol w="1335336"/>
                <a:gridCol w="1515201"/>
                <a:gridCol w="1361704"/>
                <a:gridCol w="1495425"/>
              </a:tblGrid>
              <a:tr h="754957">
                <a:tc>
                  <a:txBody>
                    <a:bodyPr/>
                    <a:lstStyle/>
                    <a:p>
                      <a:pPr algn="ctr">
                        <a:lnSpc>
                          <a:spcPct val="107000"/>
                        </a:lnSpc>
                        <a:spcAft>
                          <a:spcPts val="800"/>
                        </a:spcAft>
                      </a:pPr>
                      <a:r>
                        <a:rPr lang="ru-RU"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Типы образовательных организаций</a:t>
                      </a:r>
                      <a:endParaRPr lang="ru-RU"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Количество педагогов</a:t>
                      </a:r>
                      <a:endParaRPr lang="ru-RU"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Педагоги до 35 лет</a:t>
                      </a:r>
                      <a:endParaRPr lang="ru-RU"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Доля от общего количества педагогов</a:t>
                      </a:r>
                      <a:endParaRPr lang="ru-RU"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Педагоги со стажем до 3 лет</a:t>
                      </a:r>
                      <a:endParaRPr lang="ru-RU"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Доля от</a:t>
                      </a:r>
                      <a:endParaRPr lang="ru-RU"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общего количества педагогов</a:t>
                      </a:r>
                      <a:endParaRPr lang="ru-RU"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28">
                <a:tc>
                  <a:txBody>
                    <a:bodyPr/>
                    <a:lstStyle/>
                    <a:p>
                      <a:pPr algn="ctr">
                        <a:lnSpc>
                          <a:spcPct val="107000"/>
                        </a:lnSpc>
                        <a:spcAft>
                          <a:spcPts val="800"/>
                        </a:spcAft>
                      </a:pPr>
                      <a:r>
                        <a:rPr lang="ru-RU" sz="1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ДОУ</a:t>
                      </a:r>
                      <a:endParaRPr lang="ru-RU" sz="1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2743</a:t>
                      </a:r>
                      <a:endParaRPr lang="ru-RU" sz="1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749</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27</a:t>
                      </a:r>
                      <a:endParaRPr lang="ru-RU"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421</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ru-RU" sz="1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28">
                <a:tc>
                  <a:txBody>
                    <a:bodyPr/>
                    <a:lstStyle/>
                    <a:p>
                      <a:pPr algn="ctr">
                        <a:lnSpc>
                          <a:spcPct val="107000"/>
                        </a:lnSpc>
                        <a:spcAft>
                          <a:spcPts val="800"/>
                        </a:spcAft>
                      </a:pPr>
                      <a:r>
                        <a:rPr lang="ru-RU" sz="1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ОО</a:t>
                      </a:r>
                      <a:endParaRPr lang="ru-RU" sz="1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7363</a:t>
                      </a:r>
                      <a:endParaRPr lang="ru-RU" sz="1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2122</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29</a:t>
                      </a:r>
                      <a:endParaRPr lang="ru-RU"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1044</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28">
                <a:tc>
                  <a:txBody>
                    <a:bodyPr/>
                    <a:lstStyle/>
                    <a:p>
                      <a:pPr algn="ctr">
                        <a:lnSpc>
                          <a:spcPct val="107000"/>
                        </a:lnSpc>
                        <a:spcAft>
                          <a:spcPts val="800"/>
                        </a:spcAft>
                      </a:pPr>
                      <a:r>
                        <a:rPr lang="ru-RU" sz="1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ДОД</a:t>
                      </a:r>
                      <a:endParaRPr lang="ru-RU" sz="1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259</a:t>
                      </a:r>
                      <a:endParaRPr lang="ru-RU" sz="1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87</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33</a:t>
                      </a:r>
                      <a:endParaRPr lang="ru-RU"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ru-RU" sz="1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28">
                <a:tc>
                  <a:txBody>
                    <a:bodyPr/>
                    <a:lstStyle/>
                    <a:p>
                      <a:pPr algn="ctr">
                        <a:lnSpc>
                          <a:spcPct val="107000"/>
                        </a:lnSpc>
                        <a:spcAft>
                          <a:spcPts val="800"/>
                        </a:spcAft>
                      </a:pPr>
                      <a:r>
                        <a:rPr lang="ru-RU" sz="1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СПО</a:t>
                      </a:r>
                      <a:endParaRPr lang="ru-RU" sz="1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818</a:t>
                      </a:r>
                      <a:endParaRPr lang="ru-RU" sz="1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225</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28</a:t>
                      </a:r>
                      <a:endParaRPr lang="ru-RU" sz="1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68</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ru-RU"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501">
                <a:tc>
                  <a:txBody>
                    <a:bodyPr/>
                    <a:lstStyle/>
                    <a:p>
                      <a:pPr algn="ctr">
                        <a:lnSpc>
                          <a:spcPct val="107000"/>
                        </a:lnSpc>
                        <a:spcAft>
                          <a:spcPts val="800"/>
                        </a:spcAft>
                      </a:pPr>
                      <a:r>
                        <a:rPr lang="ru-RU" sz="1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Итого</a:t>
                      </a:r>
                      <a:endParaRPr lang="ru-RU" sz="1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11183</a:t>
                      </a:r>
                      <a:endParaRPr lang="ru-RU" sz="1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3183 (28%)</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28</a:t>
                      </a:r>
                      <a:endParaRPr lang="ru-RU" sz="1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1554 (14%)</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Рисунок 3"/>
          <p:cNvPicPr>
            <a:picLocks noChangeAspect="1"/>
          </p:cNvPicPr>
          <p:nvPr/>
        </p:nvPicPr>
        <p:blipFill>
          <a:blip r:embed="rId2"/>
          <a:stretch>
            <a:fillRect/>
          </a:stretch>
        </p:blipFill>
        <p:spPr>
          <a:xfrm>
            <a:off x="1044131" y="3861353"/>
            <a:ext cx="7211227" cy="2565205"/>
          </a:xfrm>
          <a:prstGeom prst="rect">
            <a:avLst/>
          </a:prstGeom>
        </p:spPr>
      </p:pic>
    </p:spTree>
    <p:extLst>
      <p:ext uri="{BB962C8B-B14F-4D97-AF65-F5344CB8AC3E}">
        <p14:creationId xmlns:p14="http://schemas.microsoft.com/office/powerpoint/2010/main" val="4034646539"/>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1042</TotalTime>
  <Words>1074</Words>
  <Application>Microsoft Office PowerPoint</Application>
  <PresentationFormat>Широкоэкранный</PresentationFormat>
  <Paragraphs>696</Paragraphs>
  <Slides>28</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28</vt:i4>
      </vt:variant>
    </vt:vector>
  </HeadingPairs>
  <TitlesOfParts>
    <vt:vector size="37" baseType="lpstr">
      <vt:lpstr>Arial</vt:lpstr>
      <vt:lpstr>Calibri</vt:lpstr>
      <vt:lpstr>Century Gothic</vt:lpstr>
      <vt:lpstr>Courier New</vt:lpstr>
      <vt:lpstr>Symbol</vt:lpstr>
      <vt:lpstr>Times New Roman</vt:lpstr>
      <vt:lpstr>Trebuchet MS</vt:lpstr>
      <vt:lpstr>Wingdings 3</vt:lpstr>
      <vt:lpstr>Грань</vt:lpstr>
      <vt:lpstr>Министерство образования Республики Тыва  Государственное автономное образовательное учреждение дополнительного профессионального образования  «Тувинский институт развития образования и повышения квалификации»</vt:lpstr>
      <vt:lpstr> Современное образование стремительно развивается в ответ на социальные вызовы. Одним из способов повышения его качества является последовательная кадровая политика, влияющая на закрепление начинающих педагогов в профессии, повышение их мотивации на профессиональное развитие и владение компетенциями, востребованными в современной школе.   Сегодня система наставничества в школе вновь заслуживает самого пристального внимания. Молодой специалист, попав на новое место работы, должен в короткие сроки адаптироваться к новой практической деятельности, и помочь ему в этом может опытный наставник. Как сложатся отношения между наставником и наставляемым, от этого зависит самая главная наша задача –    качество образовательной деятельности.</vt:lpstr>
      <vt:lpstr>   Главная задача наставника — помочь молодому учителю адаптироваться в условиях педагогической среды, реализовать себя, развить личностные качества, коммуникативные и управленческие умения, создать ему условия, направленные на активизацию всей его педагогической деятельности, на разработку учебно-методического обеспечения учебного процесса.</vt:lpstr>
      <vt:lpstr>                    Стратегия депрофессионализации   Педагог сущностно беспомощен перед «лицом» многочисленных требований к нему. Скудность личностных ресурсов также не позволяет педагогу адекватно оценить и «использовать» объективно  существующие ресурсы. Неизбежным следствием такого «положения дел» является депрофессионализация педагога на определенном этапе профессионального развития и «уход» из профессии.  </vt:lpstr>
      <vt:lpstr>Что такое адаптация молодого специалиста?  Адаптация молодого специалиста - это механизм гибкого перестроения к изменяющимся условиям жизни, а также активное овладение нормами коллективного профессионального общения, производственными знаниями, соблюдение традиций организации. Безусловно, данная тема актуальна, так как эффективность деятельности каждого специалиста зависит не только от степени адаптации на профессиональном уровне, но и от социально-психологической атмосферы в коллективе.</vt:lpstr>
      <vt:lpstr>                                                      НОРМАТИВНО-ПРАВОВАЯ БАЗА Настоящие методические рекомендации разработаны с учетом требований следующих правовых и нормативных документов:  Трудовой кодекс РФ;  Федеральный закон от 29 декабря 2012 г. №273-ФЗ «Об образовании в Российской Федерации»;  Письмо Министерства образования и науки Российской Федерации от 11 июля 2016 г. № 326 «О мерах комплексной поддержки молодых педагогов»;  Указ Президента РФ от 07.05.2018 г. № 204 «О национальных целях и стратегических задачах развития Российской Федерации на период до 2024 года»  Федеральный закон от 30 декабря 2020 г. № 489-ФЗ «О молодежной политике в Российской Федерации»;  Федеральные и региональные проекты «Учитель будущего», «Молодые профессионалы «Современная школа», «Успех каждого ребенка» Национального проекта «Образование».  Распоряжение Министерства просвещения Российской Федерации от 25 декабря 2019 г. № Р-145 «Об утверждении методологии (целевой модели) наставничества».  Приказ Министерства образования Республики Тыва от 18.03.2022 №209-д «Об утверждении положения региональной целевой модели наставничества обучающихся по общеобразовательным, дополнительным программам, программам СПО, а также молодых педагогов до 35 лет, в том числе со стажем работы до 3 лет». </vt:lpstr>
      <vt:lpstr> По план-проспекту на 2023 год ГАОУ ДПО «Тувинский институт развития образования и повышения квалификации» и в соответствии с планом-проспектом курсовых мероприятий на 2023 год координационно-методический отдел Института провёл для наставников 2 курса повышения квалификации, также по циклу семинаров «Школа наставника» и «Школа методиста» 6 семинаров, 3 очных консультаций и 2 очных совещаний. Помимо этих мероприятий в течение года проводились многочисленные личные и дистанционные консультации наставников, молодых педагогов, методистов муниципалитетов (осуществление методического сопровождения). Приняли участие в региональном заочном конкурсе «Лучшая модель муниципального тьюторского сопровождения педагога.  Также отдел является региональным координатором 2 конкурсов педагогического мастерства «Учитель года в номинации «Молодой специалист», и с прошлого года «Лучший наставник Республики Тыва».  </vt:lpstr>
      <vt:lpstr>  </vt:lpstr>
      <vt:lpstr>Доля педагогических работников,  охваченных целевой моделью наставничества на конец 2023 года  </vt:lpstr>
      <vt:lpstr>В рамках мониторинга было проанализировано распределение молодых педагогов до 35 лет по возрастам (2023г.) </vt:lpstr>
      <vt:lpstr>Распределение  молодых педагогов до 35 лет  по квалификационным категориям (2023г.)</vt:lpstr>
      <vt:lpstr>Количество и доля учителей-наставников от общего числа педагогических работников (2023г.) </vt:lpstr>
      <vt:lpstr>Распределение участников конкурсов профессионального мастерства (педагогов)  по кожуунам за последние годы </vt:lpstr>
      <vt:lpstr>Распределение по должностям (учителей-предметников) наибольшее количество приняло участие в конкурсах профессионального мастерства:</vt:lpstr>
      <vt:lpstr>Соотношение участников конкурсов профессионального мастерства по гендерному составу </vt:lpstr>
      <vt:lpstr>Победителями конкурсов стали представители  следующих кожуунов:</vt:lpstr>
      <vt:lpstr>Победители конкурсов профессионального мастерства в номинации  «Молодой специалист» за последние годы </vt:lpstr>
      <vt:lpstr>Помимо победителя объявлена благодарность от Верховного Хурала Республики Тыва – Монгуш Чокпак Артуровне, учителю математики МБОУ СОШ им. Л.Б. Чадамба с. Тоора-Хем Тоджинского кожууна;  в номинации «За активную жизненную позицию» награжден от Регионального отделения Профсоюза работников просвещения Российской Федерации по Республике Тыва – Санчы Аржаан Адар-оолович, учитель ИЗО МБОУ Балгазынской СОШ Тандинского кожууна; в номинации «Педагогическая надежда» награждена от Регионального отделения Профсоюза работников просвещения Российской Федерации по Республике Тыва – Дамбаа Чодураа Вадимовна, учитель МБОУ Чыраа-Бажынской СОШ Дзун-Хемчикского кожууна; в номинации «За организацию проектной деятельности учащихся» награждена от Министерства образования Республики Тыва – Кара-Сал Айыран Алексеевна, учитель истории и обществознания МБОУ СОШ №1 с. Мугур-Аксы Монгун-Тайгинского кожууна;  в номинации «За творческий подход и энтузиазм» награждена от Министерства образования Республики Тыва – Куулар Чечек Мукуровна, учитель начальных классов МБОУ Шуурмакской СОШ Тес-Хемского кожууна. </vt:lpstr>
      <vt:lpstr>Участники конкурса педагогического мастерства в номинации  «Молодой специалист 2023»</vt:lpstr>
      <vt:lpstr>Итоги республиканского конкурса профессионального мастерства  «Лучший наставник Республики Тыва-2023»:  1.1 Признать победителями и призерами: - Кужугет Чодураа Бадан-ооловну,учителя русского языка и литературы, заместителя директора по научно-методической работе МБОУ СОШ №8 г. Кызыла - Бараан Ларису Даяевну, педагога дополнительного образования, руководителя кружка «Шаг в науку» МБОУ Тоора-Хемской средней школы Тоджинского кожууна; - Монгуш Аяну Ким-ооловну, учителя начальных классов МБОУ Чербинской средней школы Кызылского кожууна. 1.2. Признать номинантами следующих участников конкурса: - в номинации «Традиционное педагогическое наставничество» – Ооржак Ирину Ой-ооловну, учителя математики МБОУ Балгазынской средней школы Тандынского кожууна; - в номинации «Традиционное педагогическое наставничество» – Калдар-оол Алефтину Дорбет-ооловну, учителя математики МБОУ Кызыл-Дагской средней школы Бай-Тайгинского кожууна; - в номинации «Наставничество в кружковом движении»–Норбужук Айвара Севеновича, преподавателя информатики ГБПОУ РТ «Тувинский строительный техникум»; - в номинации «Наставничество в сфере физической культуры и спорта»–Оюн Станислава Чертак-ооловича, преподавателя физкультуры ГБПОУ РТ «Тувинский политехнический техникум». </vt:lpstr>
      <vt:lpstr>Победитель, призеры и номинанты конкурса «Лучший наставник РТ-2023»</vt:lpstr>
      <vt:lpstr>Наш победитель и призеры конкурса «Лучший наставник РТ 2023» достойно выступили на окружной сессии Сибири  «Форум наставников - 2023»: 16-17 ноября в городе Новосибирске прошла окружная сессия Форума наставников - 2023 Сибирского федерального округа. Нашу республику представили победители республиканского конкурса «Лучший наставник Республики Тыва-2023» Чодураа Бадан-ооловна Кужугет, заместитель директора по научно-методической работе школы №8 г. Кызыла, Лариса Даяевна Бараан, учитель тувинского языка и литературы школы с. Тоора-Хем Тоджинского кожууна, Почётный работник в сфере образования Российской Федерации и Аяна Ким-ооловна Монгуш, учитель начальных классов школы Черби Кызылского кожууна. Представителем делегации выступила проректор по учебной работе Тувинского института развития образования Наталья Викторовна Сагачева. </vt:lpstr>
      <vt:lpstr>Наши представители на Форуме наставников в г. Новосибирске  (ноябрь 2023г.) </vt:lpstr>
      <vt:lpstr>Наши молодые педагоги на Всероссийском форуме  в г. Гатчина Ленинградской области (24-27 апреля 2023г.)  </vt:lpstr>
      <vt:lpstr>Наши представители на первом фестивале общественных объедтнений молодых педагогов СФО «ПРО.совет» в г. Кемерово  (7-8 декабря 2023г.) </vt:lpstr>
      <vt:lpstr>Наши представители на первом фестивале общественных объедтнений молодых педагогов СФО «ПРО.совет» в г. Кемерово  (7-8 декабря 2023г.) </vt:lpstr>
      <vt:lpstr>Межрегиональный Чемпионат молодых педагогов  (28-30 августа 2023 года в г. Горно-Алтайск). Нашу республику представляла команда «Добрые сердца» из Кызылского кожууна  в следующем составе: Руслана Сарыглар - педагог-наставник Усть-Элегестинской средней школы; Аялга Монгуш - член команды, учитель Усть-Элегестинской средней школы  пгт. Каа-Хем №1; Алдынай Айыы - член команды, учитель средней школы пгт. Каа-Хем №1. </vt:lpstr>
      <vt:lpstr>СПАСИБО ЗА ВНИМАНИЕ!     ©ГАОУ ДПО Тувинский институт развития образования и повышения квалификации</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Республики Тыва  Государственное автономное образовательное учреждение дополнительного профессионального образования  «Тувинский институт развития образования и повышения квалификации»</dc:title>
  <dc:creator>dozurashsat@outlook.com</dc:creator>
  <cp:lastModifiedBy>dozurashsat@outlook.com</cp:lastModifiedBy>
  <cp:revision>110</cp:revision>
  <cp:lastPrinted>2024-01-15T01:20:22Z</cp:lastPrinted>
  <dcterms:created xsi:type="dcterms:W3CDTF">2024-01-05T03:06:16Z</dcterms:created>
  <dcterms:modified xsi:type="dcterms:W3CDTF">2024-01-19T04:20:51Z</dcterms:modified>
</cp:coreProperties>
</file>